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91" r:id="rId3"/>
    <p:sldId id="292" r:id="rId4"/>
    <p:sldId id="309" r:id="rId5"/>
    <p:sldId id="293" r:id="rId6"/>
    <p:sldId id="283" r:id="rId7"/>
    <p:sldId id="302" r:id="rId8"/>
    <p:sldId id="303" r:id="rId9"/>
    <p:sldId id="304" r:id="rId10"/>
    <p:sldId id="305" r:id="rId11"/>
    <p:sldId id="306" r:id="rId12"/>
    <p:sldId id="307" r:id="rId13"/>
    <p:sldId id="308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2B3F"/>
    <a:srgbClr val="A83203"/>
    <a:srgbClr val="FB4700"/>
    <a:srgbClr val="9D7D89"/>
    <a:srgbClr val="FF466A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973"/>
    <p:restoredTop sz="95624"/>
  </p:normalViewPr>
  <p:slideViewPr>
    <p:cSldViewPr snapToGrid="0">
      <p:cViewPr>
        <p:scale>
          <a:sx n="61" d="100"/>
          <a:sy n="61" d="100"/>
        </p:scale>
        <p:origin x="1024" y="1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0DDB-9B90-4154-8E06-49432E0B01E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0E0892D-2999-4CF2-AB00-22F97F93F859}">
      <dgm:prSet custT="1"/>
      <dgm:spPr/>
      <dgm:t>
        <a:bodyPr/>
        <a:lstStyle/>
        <a:p>
          <a:r>
            <a:rPr lang="de-DE" sz="2400" dirty="0" err="1">
              <a:latin typeface="Helvetica" pitchFamily="2" charset="0"/>
            </a:rPr>
            <a:t>Sürdürülebilirlik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pazarlama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ve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müşteri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güveni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açısından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güçlü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bir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etkendir</a:t>
          </a:r>
          <a:r>
            <a:rPr lang="de-DE" sz="2400" dirty="0">
              <a:latin typeface="Helvetica" pitchFamily="2" charset="0"/>
            </a:rPr>
            <a:t>.</a:t>
          </a:r>
          <a:endParaRPr lang="en-US" sz="2400" dirty="0">
            <a:latin typeface="Helvetica" pitchFamily="2" charset="0"/>
          </a:endParaRPr>
        </a:p>
      </dgm:t>
    </dgm:pt>
    <dgm:pt modelId="{B8B518B6-3C67-4EE5-A26E-E2705D53C146}" type="parTrans" cxnId="{346D37A3-667E-4E49-8722-D2FA098D450A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26A93FB8-A15F-4237-8541-BD15FB876AAE}" type="sibTrans" cxnId="{346D37A3-667E-4E49-8722-D2FA098D450A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0C556688-9BF3-4A9E-8809-5A745D3BB71B}">
      <dgm:prSet custT="1"/>
      <dgm:spPr/>
      <dgm:t>
        <a:bodyPr/>
        <a:lstStyle/>
        <a:p>
          <a:r>
            <a:rPr lang="de-DE" sz="2400" dirty="0">
              <a:latin typeface="Helvetica" pitchFamily="2" charset="0"/>
            </a:rPr>
            <a:t>ESG </a:t>
          </a:r>
          <a:r>
            <a:rPr lang="de-DE" sz="2400" dirty="0" err="1">
              <a:latin typeface="Helvetica" pitchFamily="2" charset="0"/>
            </a:rPr>
            <a:t>uyumlu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firmalar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yatırım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ve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müşteri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açısından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daha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fazla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tercih</a:t>
          </a:r>
          <a:r>
            <a:rPr lang="de-DE" sz="2400" dirty="0">
              <a:latin typeface="Helvetica" pitchFamily="2" charset="0"/>
            </a:rPr>
            <a:t> </a:t>
          </a:r>
          <a:r>
            <a:rPr lang="de-DE" sz="2400" dirty="0" err="1">
              <a:latin typeface="Helvetica" pitchFamily="2" charset="0"/>
            </a:rPr>
            <a:t>edilir</a:t>
          </a:r>
          <a:r>
            <a:rPr lang="de-DE" sz="2400" dirty="0">
              <a:latin typeface="Helvetica" pitchFamily="2" charset="0"/>
            </a:rPr>
            <a:t>.</a:t>
          </a:r>
          <a:endParaRPr lang="en-US" sz="2400" dirty="0">
            <a:latin typeface="Helvetica" pitchFamily="2" charset="0"/>
          </a:endParaRPr>
        </a:p>
      </dgm:t>
    </dgm:pt>
    <dgm:pt modelId="{BEEE1C1B-2F48-4C24-B373-B1FE8D815A22}" type="parTrans" cxnId="{93F40B3D-83C9-493F-9468-31B7472CDA00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7922E4D3-FB1A-4D99-9332-D149512BE680}" type="sibTrans" cxnId="{93F40B3D-83C9-493F-9468-31B7472CDA00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C23E169C-C457-488C-956A-F448492F51E6}">
      <dgm:prSet custT="1"/>
      <dgm:spPr/>
      <dgm:t>
        <a:bodyPr/>
        <a:lstStyle/>
        <a:p>
          <a:r>
            <a:rPr lang="de-DE" sz="2400">
              <a:latin typeface="Helvetica" pitchFamily="2" charset="0"/>
            </a:rPr>
            <a:t>Avrupa tüketicileri çevreye duyarlı markaları destekliyor.</a:t>
          </a:r>
          <a:endParaRPr lang="en-US" sz="2400">
            <a:latin typeface="Helvetica" pitchFamily="2" charset="0"/>
          </a:endParaRPr>
        </a:p>
      </dgm:t>
    </dgm:pt>
    <dgm:pt modelId="{F63BA593-2C48-48ED-A267-85F73DE579AE}" type="parTrans" cxnId="{690D7C0B-6B87-4CE3-9EF1-82B606275560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7EBB290D-7FEF-400A-826C-65602B3F92A9}" type="sibTrans" cxnId="{690D7C0B-6B87-4CE3-9EF1-82B606275560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578BC27A-8BC6-4946-B387-3A86CD4747A6}" type="pres">
      <dgm:prSet presAssocID="{CE1E0DDB-9B90-4154-8E06-49432E0B01E0}" presName="linear" presStyleCnt="0">
        <dgm:presLayoutVars>
          <dgm:animLvl val="lvl"/>
          <dgm:resizeHandles val="exact"/>
        </dgm:presLayoutVars>
      </dgm:prSet>
      <dgm:spPr/>
    </dgm:pt>
    <dgm:pt modelId="{03795A1B-E596-8B43-A2E0-ED81C9B9AFC1}" type="pres">
      <dgm:prSet presAssocID="{80E0892D-2999-4CF2-AB00-22F97F93F85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81A05EC-2FA3-6E49-BF04-01C6E39F469E}" type="pres">
      <dgm:prSet presAssocID="{26A93FB8-A15F-4237-8541-BD15FB876AAE}" presName="spacer" presStyleCnt="0"/>
      <dgm:spPr/>
    </dgm:pt>
    <dgm:pt modelId="{3572CC76-BCFA-E54B-AB8F-23BCEBB8963F}" type="pres">
      <dgm:prSet presAssocID="{0C556688-9BF3-4A9E-8809-5A745D3BB71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1E07FB6-57E3-564D-82A8-10C631389DF0}" type="pres">
      <dgm:prSet presAssocID="{7922E4D3-FB1A-4D99-9332-D149512BE680}" presName="spacer" presStyleCnt="0"/>
      <dgm:spPr/>
    </dgm:pt>
    <dgm:pt modelId="{29925C01-D8BB-5648-AA6E-670D0DADDD70}" type="pres">
      <dgm:prSet presAssocID="{C23E169C-C457-488C-956A-F448492F51E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A70B602-D147-ED45-ACB2-525B3F521745}" type="presOf" srcId="{80E0892D-2999-4CF2-AB00-22F97F93F859}" destId="{03795A1B-E596-8B43-A2E0-ED81C9B9AFC1}" srcOrd="0" destOrd="0" presId="urn:microsoft.com/office/officeart/2005/8/layout/vList2"/>
    <dgm:cxn modelId="{690D7C0B-6B87-4CE3-9EF1-82B606275560}" srcId="{CE1E0DDB-9B90-4154-8E06-49432E0B01E0}" destId="{C23E169C-C457-488C-956A-F448492F51E6}" srcOrd="2" destOrd="0" parTransId="{F63BA593-2C48-48ED-A267-85F73DE579AE}" sibTransId="{7EBB290D-7FEF-400A-826C-65602B3F92A9}"/>
    <dgm:cxn modelId="{F7B79637-31C9-5440-86AF-2AD852EDE79E}" type="presOf" srcId="{C23E169C-C457-488C-956A-F448492F51E6}" destId="{29925C01-D8BB-5648-AA6E-670D0DADDD70}" srcOrd="0" destOrd="0" presId="urn:microsoft.com/office/officeart/2005/8/layout/vList2"/>
    <dgm:cxn modelId="{93F40B3D-83C9-493F-9468-31B7472CDA00}" srcId="{CE1E0DDB-9B90-4154-8E06-49432E0B01E0}" destId="{0C556688-9BF3-4A9E-8809-5A745D3BB71B}" srcOrd="1" destOrd="0" parTransId="{BEEE1C1B-2F48-4C24-B373-B1FE8D815A22}" sibTransId="{7922E4D3-FB1A-4D99-9332-D149512BE680}"/>
    <dgm:cxn modelId="{3DB0BF4E-614C-5744-A06B-86F1A02598CD}" type="presOf" srcId="{CE1E0DDB-9B90-4154-8E06-49432E0B01E0}" destId="{578BC27A-8BC6-4946-B387-3A86CD4747A6}" srcOrd="0" destOrd="0" presId="urn:microsoft.com/office/officeart/2005/8/layout/vList2"/>
    <dgm:cxn modelId="{346D37A3-667E-4E49-8722-D2FA098D450A}" srcId="{CE1E0DDB-9B90-4154-8E06-49432E0B01E0}" destId="{80E0892D-2999-4CF2-AB00-22F97F93F859}" srcOrd="0" destOrd="0" parTransId="{B8B518B6-3C67-4EE5-A26E-E2705D53C146}" sibTransId="{26A93FB8-A15F-4237-8541-BD15FB876AAE}"/>
    <dgm:cxn modelId="{980C86BF-DD9A-9F47-9A1E-DB6D6ECF14F2}" type="presOf" srcId="{0C556688-9BF3-4A9E-8809-5A745D3BB71B}" destId="{3572CC76-BCFA-E54B-AB8F-23BCEBB8963F}" srcOrd="0" destOrd="0" presId="urn:microsoft.com/office/officeart/2005/8/layout/vList2"/>
    <dgm:cxn modelId="{712424E5-6B7B-524A-9FB2-A4ACF65AB762}" type="presParOf" srcId="{578BC27A-8BC6-4946-B387-3A86CD4747A6}" destId="{03795A1B-E596-8B43-A2E0-ED81C9B9AFC1}" srcOrd="0" destOrd="0" presId="urn:microsoft.com/office/officeart/2005/8/layout/vList2"/>
    <dgm:cxn modelId="{59E42C06-7AEF-A949-BA1A-D307801C89A7}" type="presParOf" srcId="{578BC27A-8BC6-4946-B387-3A86CD4747A6}" destId="{C81A05EC-2FA3-6E49-BF04-01C6E39F469E}" srcOrd="1" destOrd="0" presId="urn:microsoft.com/office/officeart/2005/8/layout/vList2"/>
    <dgm:cxn modelId="{6657EFA3-CC69-904C-8FED-5D18E05EFAB1}" type="presParOf" srcId="{578BC27A-8BC6-4946-B387-3A86CD4747A6}" destId="{3572CC76-BCFA-E54B-AB8F-23BCEBB8963F}" srcOrd="2" destOrd="0" presId="urn:microsoft.com/office/officeart/2005/8/layout/vList2"/>
    <dgm:cxn modelId="{5E66B19E-6954-8E41-99E3-DBDFEEB6528E}" type="presParOf" srcId="{578BC27A-8BC6-4946-B387-3A86CD4747A6}" destId="{D1E07FB6-57E3-564D-82A8-10C631389DF0}" srcOrd="3" destOrd="0" presId="urn:microsoft.com/office/officeart/2005/8/layout/vList2"/>
    <dgm:cxn modelId="{4007A5E5-D848-9C4E-834F-275719AC692B}" type="presParOf" srcId="{578BC27A-8BC6-4946-B387-3A86CD4747A6}" destId="{29925C01-D8BB-5648-AA6E-670D0DADDD7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1724F4-958D-4BFA-9935-883EF19D2CB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DFF6EDA-7BF1-45B1-8831-BB3BD8153579}">
      <dgm:prSet custT="1"/>
      <dgm:spPr/>
      <dgm:t>
        <a:bodyPr/>
        <a:lstStyle/>
        <a:p>
          <a:r>
            <a:rPr lang="de-DE" sz="2400">
              <a:latin typeface="Helvetica" pitchFamily="2" charset="0"/>
            </a:rPr>
            <a:t>Coğrafi yakınlık ve esnek üretim kabiliyeti Türk markaları için avantajdır.</a:t>
          </a:r>
          <a:endParaRPr lang="en-US" sz="2400">
            <a:latin typeface="Helvetica" pitchFamily="2" charset="0"/>
          </a:endParaRPr>
        </a:p>
      </dgm:t>
    </dgm:pt>
    <dgm:pt modelId="{D377A821-6DAB-48B8-A14D-82079539BD00}" type="parTrans" cxnId="{498FE6F7-CB32-45A5-840F-25474B58E399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A72377DF-1E47-460C-B013-1684F71277BA}" type="sibTrans" cxnId="{498FE6F7-CB32-45A5-840F-25474B58E399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8261CA58-082E-4E74-A89B-216DDACE5A5C}">
      <dgm:prSet custT="1"/>
      <dgm:spPr/>
      <dgm:t>
        <a:bodyPr/>
        <a:lstStyle/>
        <a:p>
          <a:r>
            <a:rPr lang="de-DE" sz="2400">
              <a:latin typeface="Helvetica" pitchFamily="2" charset="0"/>
            </a:rPr>
            <a:t>Yeşil lojistik ve döngüsel ekonomi uygulamaları rekabet gücünü artırır.</a:t>
          </a:r>
          <a:endParaRPr lang="en-US" sz="2400">
            <a:latin typeface="Helvetica" pitchFamily="2" charset="0"/>
          </a:endParaRPr>
        </a:p>
      </dgm:t>
    </dgm:pt>
    <dgm:pt modelId="{222ED066-7A89-4945-8B9D-EC6F765B5619}" type="parTrans" cxnId="{9951C86F-AFF9-4E00-9D4F-A241733A1968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95620B26-37E5-4FC6-AD94-6A074D7F7639}" type="sibTrans" cxnId="{9951C86F-AFF9-4E00-9D4F-A241733A1968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A52E546D-2A79-4A77-A30C-3A48ED9BFD37}">
      <dgm:prSet custT="1"/>
      <dgm:spPr/>
      <dgm:t>
        <a:bodyPr/>
        <a:lstStyle/>
        <a:p>
          <a:r>
            <a:rPr lang="de-DE" sz="2400">
              <a:latin typeface="Helvetica" pitchFamily="2" charset="0"/>
            </a:rPr>
            <a:t>‘Made Responsibly in Türkiye’ etiketi Avrupa pazarında fark yaratabilir.</a:t>
          </a:r>
          <a:endParaRPr lang="en-US" sz="2400">
            <a:latin typeface="Helvetica" pitchFamily="2" charset="0"/>
          </a:endParaRPr>
        </a:p>
      </dgm:t>
    </dgm:pt>
    <dgm:pt modelId="{3A00BE62-220B-4AAA-BF76-75DCEF8E311D}" type="parTrans" cxnId="{13446FE6-2AB0-4DFE-B08E-F0363435C79C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71E5F4E4-D263-42F9-9ED7-650A087BDB73}" type="sibTrans" cxnId="{13446FE6-2AB0-4DFE-B08E-F0363435C79C}">
      <dgm:prSet/>
      <dgm:spPr/>
      <dgm:t>
        <a:bodyPr/>
        <a:lstStyle/>
        <a:p>
          <a:endParaRPr lang="en-US" sz="2400">
            <a:latin typeface="Helvetica" pitchFamily="2" charset="0"/>
          </a:endParaRPr>
        </a:p>
      </dgm:t>
    </dgm:pt>
    <dgm:pt modelId="{9AE4FC7A-20EC-0A42-83BD-B4FD1BB685AF}" type="pres">
      <dgm:prSet presAssocID="{171724F4-958D-4BFA-9935-883EF19D2CBE}" presName="linear" presStyleCnt="0">
        <dgm:presLayoutVars>
          <dgm:animLvl val="lvl"/>
          <dgm:resizeHandles val="exact"/>
        </dgm:presLayoutVars>
      </dgm:prSet>
      <dgm:spPr/>
    </dgm:pt>
    <dgm:pt modelId="{2C435E97-9422-8A42-8C42-F5D2557EDB61}" type="pres">
      <dgm:prSet presAssocID="{ADFF6EDA-7BF1-45B1-8831-BB3BD815357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AA81221-A5EC-7F40-9120-ED4519DE9710}" type="pres">
      <dgm:prSet presAssocID="{A72377DF-1E47-460C-B013-1684F71277BA}" presName="spacer" presStyleCnt="0"/>
      <dgm:spPr/>
    </dgm:pt>
    <dgm:pt modelId="{DE549FAA-B0AF-2B4A-B098-0B5604898746}" type="pres">
      <dgm:prSet presAssocID="{8261CA58-082E-4E74-A89B-216DDACE5A5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561AD45-524E-024F-B05B-FA219DDBAA50}" type="pres">
      <dgm:prSet presAssocID="{95620B26-37E5-4FC6-AD94-6A074D7F7639}" presName="spacer" presStyleCnt="0"/>
      <dgm:spPr/>
    </dgm:pt>
    <dgm:pt modelId="{C79B7084-10FA-F74C-86B5-99F20973D933}" type="pres">
      <dgm:prSet presAssocID="{A52E546D-2A79-4A77-A30C-3A48ED9BFD3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B91E33E-D600-494A-A4FA-F4CF2FB2FD79}" type="presOf" srcId="{ADFF6EDA-7BF1-45B1-8831-BB3BD8153579}" destId="{2C435E97-9422-8A42-8C42-F5D2557EDB61}" srcOrd="0" destOrd="0" presId="urn:microsoft.com/office/officeart/2005/8/layout/vList2"/>
    <dgm:cxn modelId="{9951C86F-AFF9-4E00-9D4F-A241733A1968}" srcId="{171724F4-958D-4BFA-9935-883EF19D2CBE}" destId="{8261CA58-082E-4E74-A89B-216DDACE5A5C}" srcOrd="1" destOrd="0" parTransId="{222ED066-7A89-4945-8B9D-EC6F765B5619}" sibTransId="{95620B26-37E5-4FC6-AD94-6A074D7F7639}"/>
    <dgm:cxn modelId="{471ED2AD-3BDC-6247-929D-9FE845525C26}" type="presOf" srcId="{A52E546D-2A79-4A77-A30C-3A48ED9BFD37}" destId="{C79B7084-10FA-F74C-86B5-99F20973D933}" srcOrd="0" destOrd="0" presId="urn:microsoft.com/office/officeart/2005/8/layout/vList2"/>
    <dgm:cxn modelId="{EBE91BD6-766A-8C40-B162-95C927FC58AB}" type="presOf" srcId="{8261CA58-082E-4E74-A89B-216DDACE5A5C}" destId="{DE549FAA-B0AF-2B4A-B098-0B5604898746}" srcOrd="0" destOrd="0" presId="urn:microsoft.com/office/officeart/2005/8/layout/vList2"/>
    <dgm:cxn modelId="{13446FE6-2AB0-4DFE-B08E-F0363435C79C}" srcId="{171724F4-958D-4BFA-9935-883EF19D2CBE}" destId="{A52E546D-2A79-4A77-A30C-3A48ED9BFD37}" srcOrd="2" destOrd="0" parTransId="{3A00BE62-220B-4AAA-BF76-75DCEF8E311D}" sibTransId="{71E5F4E4-D263-42F9-9ED7-650A087BDB73}"/>
    <dgm:cxn modelId="{C18F90EE-7A49-694E-B3BA-9A38F48C34BC}" type="presOf" srcId="{171724F4-958D-4BFA-9935-883EF19D2CBE}" destId="{9AE4FC7A-20EC-0A42-83BD-B4FD1BB685AF}" srcOrd="0" destOrd="0" presId="urn:microsoft.com/office/officeart/2005/8/layout/vList2"/>
    <dgm:cxn modelId="{498FE6F7-CB32-45A5-840F-25474B58E399}" srcId="{171724F4-958D-4BFA-9935-883EF19D2CBE}" destId="{ADFF6EDA-7BF1-45B1-8831-BB3BD8153579}" srcOrd="0" destOrd="0" parTransId="{D377A821-6DAB-48B8-A14D-82079539BD00}" sibTransId="{A72377DF-1E47-460C-B013-1684F71277BA}"/>
    <dgm:cxn modelId="{BBC46760-DDD5-F045-89CD-A3B0626DCFE7}" type="presParOf" srcId="{9AE4FC7A-20EC-0A42-83BD-B4FD1BB685AF}" destId="{2C435E97-9422-8A42-8C42-F5D2557EDB61}" srcOrd="0" destOrd="0" presId="urn:microsoft.com/office/officeart/2005/8/layout/vList2"/>
    <dgm:cxn modelId="{FD8DAE49-1C3A-BE45-B452-8E71938CA60C}" type="presParOf" srcId="{9AE4FC7A-20EC-0A42-83BD-B4FD1BB685AF}" destId="{2AA81221-A5EC-7F40-9120-ED4519DE9710}" srcOrd="1" destOrd="0" presId="urn:microsoft.com/office/officeart/2005/8/layout/vList2"/>
    <dgm:cxn modelId="{6961EA58-D836-B441-9F6B-CD2C1B0BB997}" type="presParOf" srcId="{9AE4FC7A-20EC-0A42-83BD-B4FD1BB685AF}" destId="{DE549FAA-B0AF-2B4A-B098-0B5604898746}" srcOrd="2" destOrd="0" presId="urn:microsoft.com/office/officeart/2005/8/layout/vList2"/>
    <dgm:cxn modelId="{66999B04-FD67-DC4F-AC9A-BD63558FC0D9}" type="presParOf" srcId="{9AE4FC7A-20EC-0A42-83BD-B4FD1BB685AF}" destId="{B561AD45-524E-024F-B05B-FA219DDBAA50}" srcOrd="3" destOrd="0" presId="urn:microsoft.com/office/officeart/2005/8/layout/vList2"/>
    <dgm:cxn modelId="{E00216B8-2147-B94F-9AAE-8E050A4BA98F}" type="presParOf" srcId="{9AE4FC7A-20EC-0A42-83BD-B4FD1BB685AF}" destId="{C79B7084-10FA-F74C-86B5-99F20973D93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95A1B-E596-8B43-A2E0-ED81C9B9AFC1}">
      <dsp:nvSpPr>
        <dsp:cNvPr id="0" name=""/>
        <dsp:cNvSpPr/>
      </dsp:nvSpPr>
      <dsp:spPr>
        <a:xfrm>
          <a:off x="0" y="771281"/>
          <a:ext cx="7179060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 err="1">
              <a:latin typeface="Helvetica" pitchFamily="2" charset="0"/>
            </a:rPr>
            <a:t>Sürdürülebilirlik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pazarlama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ve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müşteri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güveni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açısından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güçlü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bir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etkendir</a:t>
          </a:r>
          <a:r>
            <a:rPr lang="de-DE" sz="2400" kern="1200" dirty="0">
              <a:latin typeface="Helvetica" pitchFamily="2" charset="0"/>
            </a:rPr>
            <a:t>.</a:t>
          </a:r>
          <a:endParaRPr lang="en-US" sz="2400" kern="1200" dirty="0">
            <a:latin typeface="Helvetica" pitchFamily="2" charset="0"/>
          </a:endParaRPr>
        </a:p>
      </dsp:txBody>
      <dsp:txXfrm>
        <a:off x="59399" y="830680"/>
        <a:ext cx="7060262" cy="1098002"/>
      </dsp:txXfrm>
    </dsp:sp>
    <dsp:sp modelId="{3572CC76-BCFA-E54B-AB8F-23BCEBB8963F}">
      <dsp:nvSpPr>
        <dsp:cNvPr id="0" name=""/>
        <dsp:cNvSpPr/>
      </dsp:nvSpPr>
      <dsp:spPr>
        <a:xfrm>
          <a:off x="0" y="2175282"/>
          <a:ext cx="7179060" cy="121680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>
              <a:latin typeface="Helvetica" pitchFamily="2" charset="0"/>
            </a:rPr>
            <a:t>ESG </a:t>
          </a:r>
          <a:r>
            <a:rPr lang="de-DE" sz="2400" kern="1200" dirty="0" err="1">
              <a:latin typeface="Helvetica" pitchFamily="2" charset="0"/>
            </a:rPr>
            <a:t>uyumlu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firmalar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yatırım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ve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müşteri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açısından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daha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fazla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tercih</a:t>
          </a:r>
          <a:r>
            <a:rPr lang="de-DE" sz="2400" kern="1200" dirty="0">
              <a:latin typeface="Helvetica" pitchFamily="2" charset="0"/>
            </a:rPr>
            <a:t> </a:t>
          </a:r>
          <a:r>
            <a:rPr lang="de-DE" sz="2400" kern="1200" dirty="0" err="1">
              <a:latin typeface="Helvetica" pitchFamily="2" charset="0"/>
            </a:rPr>
            <a:t>edilir</a:t>
          </a:r>
          <a:r>
            <a:rPr lang="de-DE" sz="2400" kern="1200" dirty="0">
              <a:latin typeface="Helvetica" pitchFamily="2" charset="0"/>
            </a:rPr>
            <a:t>.</a:t>
          </a:r>
          <a:endParaRPr lang="en-US" sz="2400" kern="1200" dirty="0">
            <a:latin typeface="Helvetica" pitchFamily="2" charset="0"/>
          </a:endParaRPr>
        </a:p>
      </dsp:txBody>
      <dsp:txXfrm>
        <a:off x="59399" y="2234681"/>
        <a:ext cx="7060262" cy="1098002"/>
      </dsp:txXfrm>
    </dsp:sp>
    <dsp:sp modelId="{29925C01-D8BB-5648-AA6E-670D0DADDD70}">
      <dsp:nvSpPr>
        <dsp:cNvPr id="0" name=""/>
        <dsp:cNvSpPr/>
      </dsp:nvSpPr>
      <dsp:spPr>
        <a:xfrm>
          <a:off x="0" y="3579282"/>
          <a:ext cx="7179060" cy="121680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Helvetica" pitchFamily="2" charset="0"/>
            </a:rPr>
            <a:t>Avrupa tüketicileri çevreye duyarlı markaları destekliyor.</a:t>
          </a:r>
          <a:endParaRPr lang="en-US" sz="2400" kern="1200">
            <a:latin typeface="Helvetica" pitchFamily="2" charset="0"/>
          </a:endParaRPr>
        </a:p>
      </dsp:txBody>
      <dsp:txXfrm>
        <a:off x="59399" y="3638681"/>
        <a:ext cx="7060262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35E97-9422-8A42-8C42-F5D2557EDB61}">
      <dsp:nvSpPr>
        <dsp:cNvPr id="0" name=""/>
        <dsp:cNvSpPr/>
      </dsp:nvSpPr>
      <dsp:spPr>
        <a:xfrm>
          <a:off x="0" y="771281"/>
          <a:ext cx="6651253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Helvetica" pitchFamily="2" charset="0"/>
            </a:rPr>
            <a:t>Coğrafi yakınlık ve esnek üretim kabiliyeti Türk markaları için avantajdır.</a:t>
          </a:r>
          <a:endParaRPr lang="en-US" sz="2400" kern="1200">
            <a:latin typeface="Helvetica" pitchFamily="2" charset="0"/>
          </a:endParaRPr>
        </a:p>
      </dsp:txBody>
      <dsp:txXfrm>
        <a:off x="59399" y="830680"/>
        <a:ext cx="6532455" cy="1098002"/>
      </dsp:txXfrm>
    </dsp:sp>
    <dsp:sp modelId="{DE549FAA-B0AF-2B4A-B098-0B5604898746}">
      <dsp:nvSpPr>
        <dsp:cNvPr id="0" name=""/>
        <dsp:cNvSpPr/>
      </dsp:nvSpPr>
      <dsp:spPr>
        <a:xfrm>
          <a:off x="0" y="2175282"/>
          <a:ext cx="6651253" cy="121680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Helvetica" pitchFamily="2" charset="0"/>
            </a:rPr>
            <a:t>Yeşil lojistik ve döngüsel ekonomi uygulamaları rekabet gücünü artırır.</a:t>
          </a:r>
          <a:endParaRPr lang="en-US" sz="2400" kern="1200">
            <a:latin typeface="Helvetica" pitchFamily="2" charset="0"/>
          </a:endParaRPr>
        </a:p>
      </dsp:txBody>
      <dsp:txXfrm>
        <a:off x="59399" y="2234681"/>
        <a:ext cx="6532455" cy="1098002"/>
      </dsp:txXfrm>
    </dsp:sp>
    <dsp:sp modelId="{C79B7084-10FA-F74C-86B5-99F20973D933}">
      <dsp:nvSpPr>
        <dsp:cNvPr id="0" name=""/>
        <dsp:cNvSpPr/>
      </dsp:nvSpPr>
      <dsp:spPr>
        <a:xfrm>
          <a:off x="0" y="3579282"/>
          <a:ext cx="6651253" cy="121680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>
              <a:latin typeface="Helvetica" pitchFamily="2" charset="0"/>
            </a:rPr>
            <a:t>‘Made Responsibly in Türkiye’ etiketi Avrupa pazarında fark yaratabilir.</a:t>
          </a:r>
          <a:endParaRPr lang="en-US" sz="2400" kern="1200">
            <a:latin typeface="Helvetica" pitchFamily="2" charset="0"/>
          </a:endParaRPr>
        </a:p>
      </dsp:txBody>
      <dsp:txXfrm>
        <a:off x="59399" y="3638681"/>
        <a:ext cx="6532455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FF3B3-F630-D74F-8480-DB93E7F674C4}" type="datetimeFigureOut">
              <a:rPr lang="de-DE" smtClean="0"/>
              <a:t>06.11.25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F2BD0-6FEE-9D4C-919E-0AD8634DCB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576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CE0F0-CC29-DF1E-22D9-1CD63A33D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DFB5333-75A4-AFF6-F060-4BC7E38C3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C2587A-F4C3-8C09-67FD-6B90838C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4F03-A7BD-3C41-BED5-1882158B133B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34CAEB-22EC-7BD5-CA2F-838EBEA36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ABA2FC-4560-C19D-795E-668EE909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489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DB1BF-9675-2F73-3A62-EACB8CFEF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540635-6214-1EB8-F56F-95540500C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579E76-5A44-0713-7EFB-DA80B2751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C6F-493A-8540-A217-B9EC929E7DAF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8BC97A-A57B-A4C0-9666-53CE0758B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293485-0B77-3392-BF96-61626B15E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229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75101FB-3CB0-43EC-5BCD-C3702C90E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BA1A203-0324-7F59-BA9A-829AC1EFBE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CC0106-19D7-E91C-DD06-CC06CA5DB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24E8-979A-5A4C-9357-E1B386A150C4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2EFE38-07FD-B02B-FAD0-620A7B95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A9419CA-5459-A2FB-CBB0-EAC719BF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869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243D0D-FC84-28F8-BB08-F3968A9DF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FF1689-AF9E-75FF-2B50-83BD0CA01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C1550E-F2F1-1AAD-F63A-07D2F1B3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FEEE6-2B43-E24B-B153-5450FBED6A94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48BAB5-4A5A-6DFE-D5F5-236CE023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CEC1CE-F5B0-82E8-BF93-AB12B178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952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D7305-C9CE-A1CB-0255-E5C5592C9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209E8C-D1A6-3F96-5EFC-80712A4AF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D0D48A-1C10-B345-874D-36FA85CAE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2F7E-873C-EB4D-A87E-696DFA9DCA03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EFA66B0-10F1-0AC4-9E6A-14702F10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DCB268-4DF5-5C43-535E-1338A002B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52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44354-9422-2449-A6F8-8DA20226C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D71004-59B2-3E5A-9C79-E0BE13EC2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43BF47-6E81-B85D-FA4E-C995B4231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DE1FD5-AF8B-AEA5-A18A-ABA1BB57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9B38-17BC-6243-A767-6A5087781E53}" type="datetime1">
              <a:rPr lang="de-DE" smtClean="0"/>
              <a:t>06.11.25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B8493F9-9B82-6716-4309-116D52B74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E2C0E5-4C1D-E817-67C2-CC223B220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22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7E1C6E-F798-0F8A-6B9A-1906B5031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4327E4-497F-4A77-23E6-E1E3B32E5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FFD224-1170-4859-7FC8-58C792D47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587B1D-ED18-0B13-D3C1-FD242BD267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8CF8260-1E1F-5342-35A6-08209568E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13084F0-9C0D-0B94-852A-DEDF4ACDB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A1CF-F6A7-5B46-9744-694137B9F369}" type="datetime1">
              <a:rPr lang="de-DE" smtClean="0"/>
              <a:t>06.11.25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61B9D86-741C-6FB1-CB07-D483FDE4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679D2A8-83EC-C920-15CC-2EA9217F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229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D66A46-D3B8-6B6E-CA3A-7E6F884D9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934FB4-4AE8-C577-3F0B-FB65C3D4D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F3B5F-A2D8-BF45-9DC7-5B992528ABE0}" type="datetime1">
              <a:rPr lang="de-DE" smtClean="0"/>
              <a:t>06.11.25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7B8CC2-3118-A518-F4E0-E987200F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27ED793-0ED1-2CF4-874B-8B94FCDCE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214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44BAC82-D8C1-CDCE-9B30-AA826842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0B3F3-3F3F-C643-801F-2890BB2FF0EF}" type="datetime1">
              <a:rPr lang="de-DE" smtClean="0"/>
              <a:t>06.11.25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3BD5A00-857A-F970-833A-1FE00E2C8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879643-85F0-F398-4BEA-86A4B2B7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366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08FDB1-6B5B-CE71-5432-1F6F36C2F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DFC041-797C-CA15-64CC-7D592BBAA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ED527D-7893-603D-217A-BF02DEDDAB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7C4445-3B95-E17E-2E0A-0669DEFDF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4157-2F30-AC46-ABB7-A6BA387D0F2F}" type="datetime1">
              <a:rPr lang="de-DE" smtClean="0"/>
              <a:t>06.11.25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189ABC-D86E-6731-853E-47EDDD57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2B964F-02E5-2A5D-CD1A-6502C021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90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42B0B-7AEF-235F-1095-B8147559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D04C954-1824-8009-A0AF-9CB2A76CD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836E179-F44B-B6AF-1B27-249B17586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FF07E0A-2597-20F5-2FB4-134169516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6EF4-833F-084D-B3B3-291335A29699}" type="datetime1">
              <a:rPr lang="de-DE" smtClean="0"/>
              <a:t>06.11.25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706A3A-C880-657E-E699-933F8C54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8F3C31-16A1-9653-4880-3CFFB8EF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9105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98CC358-504F-509A-7D0F-60D536D9D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8E93B0-D557-8F0A-0503-91B14F954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03AAE2-9016-B44F-3203-FDBC6A08B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1BACFB-2500-DF41-A4C8-956D2E54E463}" type="datetime1">
              <a:rPr lang="de-DE" smtClean="0"/>
              <a:t>06.11.25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4A3E18-8FC2-38B3-30DB-A559718F9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C2E124-AB6F-4EF7-7B88-C795E9F695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EE3162-D279-E54D-9521-B34DF42C2A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26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leragroup.com/" TargetMode="External"/><Relationship Id="rId2" Type="http://schemas.openxmlformats.org/officeDocument/2006/relationships/hyperlink" Target="mailto:pauline.seyfert@adleragroup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C679766-41DE-2D4A-4325-240687AB1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80430" y="583345"/>
            <a:ext cx="7160357" cy="4164820"/>
          </a:xfrm>
        </p:spPr>
        <p:txBody>
          <a:bodyPr anchor="t">
            <a:normAutofit fontScale="90000"/>
          </a:bodyPr>
          <a:lstStyle/>
          <a:p>
            <a:pPr algn="r"/>
            <a:r>
              <a:rPr lang="tr-TR" sz="8000" b="1" noProof="0" dirty="0">
                <a:solidFill>
                  <a:srgbClr val="FFFFFF"/>
                </a:solidFill>
                <a:latin typeface="Helvetica" pitchFamily="2" charset="0"/>
              </a:rPr>
              <a:t>E-IHRACAT ZIRVESI 2025</a:t>
            </a:r>
            <a:br>
              <a:rPr lang="tr-TR" sz="8000" b="1" noProof="0" dirty="0">
                <a:solidFill>
                  <a:srgbClr val="FFFFFF"/>
                </a:solidFill>
                <a:latin typeface="Helvetica" pitchFamily="2" charset="0"/>
              </a:rPr>
            </a:br>
            <a:r>
              <a:rPr lang="de-DE" sz="4000" b="1" dirty="0">
                <a:solidFill>
                  <a:schemeClr val="bg1"/>
                </a:solidFill>
                <a:latin typeface="Helvetica" pitchFamily="2" charset="0"/>
              </a:rPr>
              <a:t>AB'DE YASAL UYUM VE SÜRDÜRÜLEBİLİR TEDARİK ZİNCİRİ: </a:t>
            </a:r>
            <a:br>
              <a:rPr lang="de-DE" sz="4000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de-DE" sz="4000" b="1" dirty="0">
                <a:solidFill>
                  <a:schemeClr val="bg1"/>
                </a:solidFill>
                <a:latin typeface="Helvetica" pitchFamily="2" charset="0"/>
              </a:rPr>
              <a:t>RİSKLER VE FIRSATLA</a:t>
            </a:r>
            <a:endParaRPr lang="tr-TR" sz="8000" b="1" noProof="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4EE4B69-A80B-C102-C433-4ABE6C14B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8368" y="5384267"/>
            <a:ext cx="8578699" cy="504825"/>
          </a:xfrm>
        </p:spPr>
        <p:txBody>
          <a:bodyPr>
            <a:normAutofit/>
          </a:bodyPr>
          <a:lstStyle/>
          <a:p>
            <a:pPr algn="l"/>
            <a:r>
              <a:rPr lang="de-DE" sz="2000" b="1" dirty="0">
                <a:solidFill>
                  <a:srgbClr val="FFFFFF"/>
                </a:solidFill>
                <a:latin typeface="Helvetica" pitchFamily="2" charset="0"/>
              </a:rPr>
              <a:t>Ankara, 08.11.2025</a:t>
            </a:r>
          </a:p>
        </p:txBody>
      </p:sp>
      <p:sp>
        <p:nvSpPr>
          <p:cNvPr id="26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8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6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CDA001C7-F365-58B6-7626-1F30DCC23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267" y="5912307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044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5265CC-E9D6-ACF4-BC1D-77A3A0020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2070828-E616-4355-9C8A-A1065032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5161C6-1218-4EAF-A9E9-A319CFD76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47" y="1905000"/>
            <a:ext cx="4536800" cy="3141047"/>
          </a:xfrm>
          <a:custGeom>
            <a:avLst/>
            <a:gdLst>
              <a:gd name="connsiteX0" fmla="*/ 3362388 w 6230568"/>
              <a:gd name="connsiteY0" fmla="*/ 861 h 4239440"/>
              <a:gd name="connsiteX1" fmla="*/ 4026621 w 6230568"/>
              <a:gd name="connsiteY1" fmla="*/ 15392 h 4239440"/>
              <a:gd name="connsiteX2" fmla="*/ 5114556 w 6230568"/>
              <a:gd name="connsiteY2" fmla="*/ 34130 h 4239440"/>
              <a:gd name="connsiteX3" fmla="*/ 5776495 w 6230568"/>
              <a:gd name="connsiteY3" fmla="*/ 112905 h 4239440"/>
              <a:gd name="connsiteX4" fmla="*/ 5862918 w 6230568"/>
              <a:gd name="connsiteY4" fmla="*/ 141585 h 4239440"/>
              <a:gd name="connsiteX5" fmla="*/ 5840738 w 6230568"/>
              <a:gd name="connsiteY5" fmla="*/ 200475 h 4239440"/>
              <a:gd name="connsiteX6" fmla="*/ 5691219 w 6230568"/>
              <a:gd name="connsiteY6" fmla="*/ 216153 h 4239440"/>
              <a:gd name="connsiteX7" fmla="*/ 5773053 w 6230568"/>
              <a:gd name="connsiteY7" fmla="*/ 260130 h 4239440"/>
              <a:gd name="connsiteX8" fmla="*/ 5593324 w 6230568"/>
              <a:gd name="connsiteY8" fmla="*/ 293781 h 4239440"/>
              <a:gd name="connsiteX9" fmla="*/ 5617033 w 6230568"/>
              <a:gd name="connsiteY9" fmla="*/ 317108 h 4239440"/>
              <a:gd name="connsiteX10" fmla="*/ 5641124 w 6230568"/>
              <a:gd name="connsiteY10" fmla="*/ 339287 h 4239440"/>
              <a:gd name="connsiteX11" fmla="*/ 5299256 w 6230568"/>
              <a:gd name="connsiteY11" fmla="*/ 396265 h 4239440"/>
              <a:gd name="connsiteX12" fmla="*/ 5703073 w 6230568"/>
              <a:gd name="connsiteY12" fmla="*/ 500661 h 4239440"/>
              <a:gd name="connsiteX13" fmla="*/ 5629652 w 6230568"/>
              <a:gd name="connsiteY13" fmla="*/ 556874 h 4239440"/>
              <a:gd name="connsiteX14" fmla="*/ 5862918 w 6230568"/>
              <a:gd name="connsiteY14" fmla="*/ 645591 h 4239440"/>
              <a:gd name="connsiteX15" fmla="*/ 6052207 w 6230568"/>
              <a:gd name="connsiteY15" fmla="*/ 756106 h 4239440"/>
              <a:gd name="connsiteX16" fmla="*/ 6158515 w 6230568"/>
              <a:gd name="connsiteY16" fmla="*/ 901419 h 4239440"/>
              <a:gd name="connsiteX17" fmla="*/ 6195990 w 6230568"/>
              <a:gd name="connsiteY17" fmla="*/ 966427 h 4239440"/>
              <a:gd name="connsiteX18" fmla="*/ 6229642 w 6230568"/>
              <a:gd name="connsiteY18" fmla="*/ 1034878 h 4239440"/>
              <a:gd name="connsiteX19" fmla="*/ 6171516 w 6230568"/>
              <a:gd name="connsiteY19" fmla="*/ 1102946 h 4239440"/>
              <a:gd name="connsiteX20" fmla="*/ 6133659 w 6230568"/>
              <a:gd name="connsiteY20" fmla="*/ 1185545 h 4239440"/>
              <a:gd name="connsiteX21" fmla="*/ 6168458 w 6230568"/>
              <a:gd name="connsiteY21" fmla="*/ 1234110 h 4239440"/>
              <a:gd name="connsiteX22" fmla="*/ 6169222 w 6230568"/>
              <a:gd name="connsiteY22" fmla="*/ 1342712 h 4239440"/>
              <a:gd name="connsiteX23" fmla="*/ 6145131 w 6230568"/>
              <a:gd name="connsiteY23" fmla="*/ 1393954 h 4239440"/>
              <a:gd name="connsiteX24" fmla="*/ 6071709 w 6230568"/>
              <a:gd name="connsiteY24" fmla="*/ 1505233 h 4239440"/>
              <a:gd name="connsiteX25" fmla="*/ 6009378 w 6230568"/>
              <a:gd name="connsiteY25" fmla="*/ 1530089 h 4239440"/>
              <a:gd name="connsiteX26" fmla="*/ 6015879 w 6230568"/>
              <a:gd name="connsiteY26" fmla="*/ 1979030 h 4239440"/>
              <a:gd name="connsiteX27" fmla="*/ 6061385 w 6230568"/>
              <a:gd name="connsiteY27" fmla="*/ 2196234 h 4239440"/>
              <a:gd name="connsiteX28" fmla="*/ 6029263 w 6230568"/>
              <a:gd name="connsiteY28" fmla="*/ 2440972 h 4239440"/>
              <a:gd name="connsiteX29" fmla="*/ 6135571 w 6230568"/>
              <a:gd name="connsiteY29" fmla="*/ 2621848 h 4239440"/>
              <a:gd name="connsiteX30" fmla="*/ 6091594 w 6230568"/>
              <a:gd name="connsiteY30" fmla="*/ 2691446 h 4239440"/>
              <a:gd name="connsiteX31" fmla="*/ 6215493 w 6230568"/>
              <a:gd name="connsiteY31" fmla="*/ 2769456 h 4239440"/>
              <a:gd name="connsiteX32" fmla="*/ 6100389 w 6230568"/>
              <a:gd name="connsiteY32" fmla="*/ 2880352 h 4239440"/>
              <a:gd name="connsiteX33" fmla="*/ 5909953 w 6230568"/>
              <a:gd name="connsiteY33" fmla="*/ 3053963 h 4239440"/>
              <a:gd name="connsiteX34" fmla="*/ 5741696 w 6230568"/>
              <a:gd name="connsiteY34" fmla="*/ 3798118 h 4239440"/>
              <a:gd name="connsiteX35" fmla="*/ 5493899 w 6230568"/>
              <a:gd name="connsiteY35" fmla="*/ 4026795 h 4239440"/>
              <a:gd name="connsiteX36" fmla="*/ 3773471 w 6230568"/>
              <a:gd name="connsiteY36" fmla="*/ 4239028 h 4239440"/>
              <a:gd name="connsiteX37" fmla="*/ 2569285 w 6230568"/>
              <a:gd name="connsiteY37" fmla="*/ 4103275 h 4239440"/>
              <a:gd name="connsiteX38" fmla="*/ 2693948 w 6230568"/>
              <a:gd name="connsiteY38" fmla="*/ 4061593 h 4239440"/>
              <a:gd name="connsiteX39" fmla="*/ 2588788 w 6230568"/>
              <a:gd name="connsiteY39" fmla="*/ 4062358 h 4239440"/>
              <a:gd name="connsiteX40" fmla="*/ 2300073 w 6230568"/>
              <a:gd name="connsiteY40" fmla="*/ 4008822 h 4239440"/>
              <a:gd name="connsiteX41" fmla="*/ 1508500 w 6230568"/>
              <a:gd name="connsiteY41" fmla="*/ 3798118 h 4239440"/>
              <a:gd name="connsiteX42" fmla="*/ 1061089 w 6230568"/>
              <a:gd name="connsiteY42" fmla="*/ 3697546 h 4239440"/>
              <a:gd name="connsiteX43" fmla="*/ 939102 w 6230568"/>
              <a:gd name="connsiteY43" fmla="*/ 3648216 h 4239440"/>
              <a:gd name="connsiteX44" fmla="*/ 1243495 w 6230568"/>
              <a:gd name="connsiteY44" fmla="*/ 3624890 h 4239440"/>
              <a:gd name="connsiteX45" fmla="*/ 1083651 w 6230568"/>
              <a:gd name="connsiteY45" fmla="*/ 3595827 h 4239440"/>
              <a:gd name="connsiteX46" fmla="*/ 966636 w 6230568"/>
              <a:gd name="connsiteY46" fmla="*/ 3605770 h 4239440"/>
              <a:gd name="connsiteX47" fmla="*/ 885566 w 6230568"/>
              <a:gd name="connsiteY47" fmla="*/ 3609976 h 4239440"/>
              <a:gd name="connsiteX48" fmla="*/ 641976 w 6230568"/>
              <a:gd name="connsiteY48" fmla="*/ 3567912 h 4239440"/>
              <a:gd name="connsiteX49" fmla="*/ 399533 w 6230568"/>
              <a:gd name="connsiteY49" fmla="*/ 3583590 h 4239440"/>
              <a:gd name="connsiteX50" fmla="*/ 409093 w 6230568"/>
              <a:gd name="connsiteY50" fmla="*/ 3548792 h 4239440"/>
              <a:gd name="connsiteX51" fmla="*/ 792642 w 6230568"/>
              <a:gd name="connsiteY51" fmla="*/ 3417628 h 4239440"/>
              <a:gd name="connsiteX52" fmla="*/ 771610 w 6230568"/>
              <a:gd name="connsiteY52" fmla="*/ 3345736 h 4239440"/>
              <a:gd name="connsiteX53" fmla="*/ 945986 w 6230568"/>
              <a:gd name="connsiteY53" fmla="*/ 3317056 h 4239440"/>
              <a:gd name="connsiteX54" fmla="*/ 892449 w 6230568"/>
              <a:gd name="connsiteY54" fmla="*/ 3285316 h 4239440"/>
              <a:gd name="connsiteX55" fmla="*/ 949045 w 6230568"/>
              <a:gd name="connsiteY55" fmla="*/ 3262755 h 4239440"/>
              <a:gd name="connsiteX56" fmla="*/ 1252673 w 6230568"/>
              <a:gd name="connsiteY56" fmla="*/ 3200041 h 4239440"/>
              <a:gd name="connsiteX57" fmla="*/ 388825 w 6230568"/>
              <a:gd name="connsiteY57" fmla="*/ 3176714 h 4239440"/>
              <a:gd name="connsiteX58" fmla="*/ 127644 w 6230568"/>
              <a:gd name="connsiteY58" fmla="*/ 3111323 h 4239440"/>
              <a:gd name="connsiteX59" fmla="*/ 437008 w 6230568"/>
              <a:gd name="connsiteY59" fmla="*/ 2921652 h 4239440"/>
              <a:gd name="connsiteX60" fmla="*/ 601441 w 6230568"/>
              <a:gd name="connsiteY60" fmla="*/ 2840965 h 4239440"/>
              <a:gd name="connsiteX61" fmla="*/ 330700 w 6230568"/>
              <a:gd name="connsiteY61" fmla="*/ 2859320 h 4239440"/>
              <a:gd name="connsiteX62" fmla="*/ 534521 w 6230568"/>
              <a:gd name="connsiteY62" fmla="*/ 2720126 h 4239440"/>
              <a:gd name="connsiteX63" fmla="*/ 492839 w 6230568"/>
              <a:gd name="connsiteY63" fmla="*/ 2694505 h 4239440"/>
              <a:gd name="connsiteX64" fmla="*/ 416358 w 6230568"/>
              <a:gd name="connsiteY64" fmla="*/ 2677297 h 4239440"/>
              <a:gd name="connsiteX65" fmla="*/ 761285 w 6230568"/>
              <a:gd name="connsiteY65" fmla="*/ 2589726 h 4239440"/>
              <a:gd name="connsiteX66" fmla="*/ 664920 w 6230568"/>
              <a:gd name="connsiteY66" fmla="*/ 2466593 h 4239440"/>
              <a:gd name="connsiteX67" fmla="*/ 740253 w 6230568"/>
              <a:gd name="connsiteY67" fmla="*/ 2438677 h 4239440"/>
              <a:gd name="connsiteX68" fmla="*/ 650006 w 6230568"/>
              <a:gd name="connsiteY68" fmla="*/ 2435236 h 4239440"/>
              <a:gd name="connsiteX69" fmla="*/ 578879 w 6230568"/>
              <a:gd name="connsiteY69" fmla="*/ 2435618 h 4239440"/>
              <a:gd name="connsiteX70" fmla="*/ 451157 w 6230568"/>
              <a:gd name="connsiteY70" fmla="*/ 2404644 h 4239440"/>
              <a:gd name="connsiteX71" fmla="*/ 2216 w 6230568"/>
              <a:gd name="connsiteY71" fmla="*/ 2456650 h 4239440"/>
              <a:gd name="connsiteX72" fmla="*/ 97052 w 6230568"/>
              <a:gd name="connsiteY72" fmla="*/ 2383611 h 4239440"/>
              <a:gd name="connsiteX73" fmla="*/ 210626 w 6230568"/>
              <a:gd name="connsiteY73" fmla="*/ 2341930 h 4239440"/>
              <a:gd name="connsiteX74" fmla="*/ 57282 w 6230568"/>
              <a:gd name="connsiteY74" fmla="*/ 2319750 h 4239440"/>
              <a:gd name="connsiteX75" fmla="*/ 365499 w 6230568"/>
              <a:gd name="connsiteY75" fmla="*/ 2250153 h 4239440"/>
              <a:gd name="connsiteX76" fmla="*/ 290548 w 6230568"/>
              <a:gd name="connsiteY76" fmla="*/ 2187821 h 4239440"/>
              <a:gd name="connsiteX77" fmla="*/ 482896 w 6230568"/>
              <a:gd name="connsiteY77" fmla="*/ 1906755 h 4239440"/>
              <a:gd name="connsiteX78" fmla="*/ 867211 w 6230568"/>
              <a:gd name="connsiteY78" fmla="*/ 1747294 h 4239440"/>
              <a:gd name="connsiteX79" fmla="*/ 1063766 w 6230568"/>
              <a:gd name="connsiteY79" fmla="*/ 1734674 h 4239440"/>
              <a:gd name="connsiteX80" fmla="*/ 1008701 w 6230568"/>
              <a:gd name="connsiteY80" fmla="*/ 1683432 h 4239440"/>
              <a:gd name="connsiteX81" fmla="*/ 1152865 w 6230568"/>
              <a:gd name="connsiteY81" fmla="*/ 1394719 h 4239440"/>
              <a:gd name="connsiteX82" fmla="*/ 998376 w 6230568"/>
              <a:gd name="connsiteY82" fmla="*/ 1411927 h 4239440"/>
              <a:gd name="connsiteX83" fmla="*/ 206419 w 6230568"/>
              <a:gd name="connsiteY83" fmla="*/ 1424164 h 4239440"/>
              <a:gd name="connsiteX84" fmla="*/ 128027 w 6230568"/>
              <a:gd name="connsiteY84" fmla="*/ 1413074 h 4239440"/>
              <a:gd name="connsiteX85" fmla="*/ 672950 w 6230568"/>
              <a:gd name="connsiteY85" fmla="*/ 1268143 h 4239440"/>
              <a:gd name="connsiteX86" fmla="*/ 457658 w 6230568"/>
              <a:gd name="connsiteY86" fmla="*/ 1229138 h 4239440"/>
              <a:gd name="connsiteX87" fmla="*/ 407945 w 6230568"/>
              <a:gd name="connsiteY87" fmla="*/ 1213459 h 4239440"/>
              <a:gd name="connsiteX88" fmla="*/ 453451 w 6230568"/>
              <a:gd name="connsiteY88" fmla="*/ 1172924 h 4239440"/>
              <a:gd name="connsiteX89" fmla="*/ 568172 w 6230568"/>
              <a:gd name="connsiteY89" fmla="*/ 1132007 h 4239440"/>
              <a:gd name="connsiteX90" fmla="*/ 255367 w 6230568"/>
              <a:gd name="connsiteY90" fmla="*/ 1190898 h 4239440"/>
              <a:gd name="connsiteX91" fmla="*/ 277546 w 6230568"/>
              <a:gd name="connsiteY91" fmla="*/ 1128567 h 4239440"/>
              <a:gd name="connsiteX92" fmla="*/ 246572 w 6230568"/>
              <a:gd name="connsiteY92" fmla="*/ 1072353 h 4239440"/>
              <a:gd name="connsiteX93" fmla="*/ 422859 w 6230568"/>
              <a:gd name="connsiteY93" fmla="*/ 1000078 h 4239440"/>
              <a:gd name="connsiteX94" fmla="*/ 668362 w 6230568"/>
              <a:gd name="connsiteY94" fmla="*/ 858972 h 4239440"/>
              <a:gd name="connsiteX95" fmla="*/ 914629 w 6230568"/>
              <a:gd name="connsiteY95" fmla="*/ 768725 h 4239440"/>
              <a:gd name="connsiteX96" fmla="*/ 1117684 w 6230568"/>
              <a:gd name="connsiteY96" fmla="*/ 688420 h 4239440"/>
              <a:gd name="connsiteX97" fmla="*/ 928778 w 6230568"/>
              <a:gd name="connsiteY97" fmla="*/ 701040 h 4239440"/>
              <a:gd name="connsiteX98" fmla="*/ 1243877 w 6230568"/>
              <a:gd name="connsiteY98" fmla="*/ 574464 h 4239440"/>
              <a:gd name="connsiteX99" fmla="*/ 1291678 w 6230568"/>
              <a:gd name="connsiteY99" fmla="*/ 566434 h 4239440"/>
              <a:gd name="connsiteX100" fmla="*/ 1797596 w 6230568"/>
              <a:gd name="connsiteY100" fmla="*/ 476952 h 4239440"/>
              <a:gd name="connsiteX101" fmla="*/ 1895491 w 6230568"/>
              <a:gd name="connsiteY101" fmla="*/ 432593 h 4239440"/>
              <a:gd name="connsiteX102" fmla="*/ 1782682 w 6230568"/>
              <a:gd name="connsiteY102" fmla="*/ 423033 h 4239440"/>
              <a:gd name="connsiteX103" fmla="*/ 1406781 w 6230568"/>
              <a:gd name="connsiteY103" fmla="*/ 449419 h 4239440"/>
              <a:gd name="connsiteX104" fmla="*/ 1662226 w 6230568"/>
              <a:gd name="connsiteY104" fmla="*/ 393970 h 4239440"/>
              <a:gd name="connsiteX105" fmla="*/ 1383837 w 6230568"/>
              <a:gd name="connsiteY105" fmla="*/ 376762 h 4239440"/>
              <a:gd name="connsiteX106" fmla="*/ 1318063 w 6230568"/>
              <a:gd name="connsiteY106" fmla="*/ 333168 h 4239440"/>
              <a:gd name="connsiteX107" fmla="*/ 1365099 w 6230568"/>
              <a:gd name="connsiteY107" fmla="*/ 290722 h 4239440"/>
              <a:gd name="connsiteX108" fmla="*/ 1536798 w 6230568"/>
              <a:gd name="connsiteY108" fmla="*/ 244069 h 4239440"/>
              <a:gd name="connsiteX109" fmla="*/ 1711938 w 6230568"/>
              <a:gd name="connsiteY109" fmla="*/ 175619 h 4239440"/>
              <a:gd name="connsiteX110" fmla="*/ 2273687 w 6230568"/>
              <a:gd name="connsiteY110" fmla="*/ 78488 h 4239440"/>
              <a:gd name="connsiteX111" fmla="*/ 2646913 w 6230568"/>
              <a:gd name="connsiteY111" fmla="*/ 46749 h 4239440"/>
              <a:gd name="connsiteX112" fmla="*/ 3362388 w 6230568"/>
              <a:gd name="connsiteY112" fmla="*/ 861 h 423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230568" h="4239440">
                <a:moveTo>
                  <a:pt x="3362388" y="861"/>
                </a:moveTo>
                <a:cubicBezTo>
                  <a:pt x="3584946" y="-3346"/>
                  <a:pt x="3805210" y="8891"/>
                  <a:pt x="4026621" y="15392"/>
                </a:cubicBezTo>
                <a:cubicBezTo>
                  <a:pt x="4388374" y="26482"/>
                  <a:pt x="4752039" y="26099"/>
                  <a:pt x="5114556" y="34130"/>
                </a:cubicBezTo>
                <a:cubicBezTo>
                  <a:pt x="5340556" y="39101"/>
                  <a:pt x="5563879" y="57074"/>
                  <a:pt x="5776495" y="112905"/>
                </a:cubicBezTo>
                <a:cubicBezTo>
                  <a:pt x="5806322" y="120935"/>
                  <a:pt x="5839973" y="122465"/>
                  <a:pt x="5862918" y="141585"/>
                </a:cubicBezTo>
                <a:cubicBezTo>
                  <a:pt x="5888539" y="162999"/>
                  <a:pt x="5878214" y="194356"/>
                  <a:pt x="5840738" y="200475"/>
                </a:cubicBezTo>
                <a:cubicBezTo>
                  <a:pt x="5792938" y="208505"/>
                  <a:pt x="5743991" y="210800"/>
                  <a:pt x="5691219" y="216153"/>
                </a:cubicBezTo>
                <a:cubicBezTo>
                  <a:pt x="5711486" y="245598"/>
                  <a:pt x="5760434" y="223419"/>
                  <a:pt x="5773053" y="260130"/>
                </a:cubicBezTo>
                <a:cubicBezTo>
                  <a:pt x="5716458" y="285368"/>
                  <a:pt x="5648008" y="268925"/>
                  <a:pt x="5593324" y="293781"/>
                </a:cubicBezTo>
                <a:cubicBezTo>
                  <a:pt x="5594854" y="310989"/>
                  <a:pt x="5607090" y="312519"/>
                  <a:pt x="5617033" y="317108"/>
                </a:cubicBezTo>
                <a:cubicBezTo>
                  <a:pt x="5626976" y="321314"/>
                  <a:pt x="5651831" y="315196"/>
                  <a:pt x="5641124" y="339287"/>
                </a:cubicBezTo>
                <a:cubicBezTo>
                  <a:pt x="5527551" y="353818"/>
                  <a:pt x="5418949" y="403148"/>
                  <a:pt x="5299256" y="396265"/>
                </a:cubicBezTo>
                <a:cubicBezTo>
                  <a:pt x="5447247" y="409649"/>
                  <a:pt x="5572292" y="464333"/>
                  <a:pt x="5703073" y="500661"/>
                </a:cubicBezTo>
                <a:cubicBezTo>
                  <a:pt x="5697720" y="543490"/>
                  <a:pt x="5644949" y="526282"/>
                  <a:pt x="5629652" y="556874"/>
                </a:cubicBezTo>
                <a:cubicBezTo>
                  <a:pt x="5713398" y="578288"/>
                  <a:pt x="5793703" y="603527"/>
                  <a:pt x="5862918" y="645591"/>
                </a:cubicBezTo>
                <a:cubicBezTo>
                  <a:pt x="5925250" y="683449"/>
                  <a:pt x="5984521" y="725131"/>
                  <a:pt x="6052207" y="756106"/>
                </a:cubicBezTo>
                <a:cubicBezTo>
                  <a:pt x="6123334" y="788611"/>
                  <a:pt x="6166545" y="830293"/>
                  <a:pt x="6158515" y="901419"/>
                </a:cubicBezTo>
                <a:cubicBezTo>
                  <a:pt x="6155073" y="930482"/>
                  <a:pt x="6164251" y="954955"/>
                  <a:pt x="6195990" y="966427"/>
                </a:cubicBezTo>
                <a:cubicBezTo>
                  <a:pt x="6235378" y="980576"/>
                  <a:pt x="6231172" y="1001990"/>
                  <a:pt x="6229642" y="1034878"/>
                </a:cubicBezTo>
                <a:cubicBezTo>
                  <a:pt x="6227347" y="1074265"/>
                  <a:pt x="6207080" y="1089562"/>
                  <a:pt x="6171516" y="1102946"/>
                </a:cubicBezTo>
                <a:cubicBezTo>
                  <a:pt x="6120657" y="1121682"/>
                  <a:pt x="6120274" y="1150745"/>
                  <a:pt x="6133659" y="1185545"/>
                </a:cubicBezTo>
                <a:cubicBezTo>
                  <a:pt x="6140925" y="1204664"/>
                  <a:pt x="6152014" y="1219961"/>
                  <a:pt x="6168458" y="1234110"/>
                </a:cubicBezTo>
                <a:cubicBezTo>
                  <a:pt x="6225435" y="1283439"/>
                  <a:pt x="6225053" y="1284204"/>
                  <a:pt x="6169222" y="1342712"/>
                </a:cubicBezTo>
                <a:cubicBezTo>
                  <a:pt x="6154308" y="1358390"/>
                  <a:pt x="6138247" y="1368715"/>
                  <a:pt x="6145131" y="1393954"/>
                </a:cubicBezTo>
                <a:cubicBezTo>
                  <a:pt x="6168458" y="1477700"/>
                  <a:pt x="6165398" y="1477700"/>
                  <a:pt x="6071709" y="1505233"/>
                </a:cubicBezTo>
                <a:cubicBezTo>
                  <a:pt x="6050295" y="1511734"/>
                  <a:pt x="6021615" y="1505998"/>
                  <a:pt x="6009378" y="1530089"/>
                </a:cubicBezTo>
                <a:cubicBezTo>
                  <a:pt x="6017026" y="1547680"/>
                  <a:pt x="5999053" y="1972146"/>
                  <a:pt x="6015879" y="1979030"/>
                </a:cubicBezTo>
                <a:cubicBezTo>
                  <a:pt x="6147425" y="2032948"/>
                  <a:pt x="6163868" y="2096427"/>
                  <a:pt x="6061385" y="2196234"/>
                </a:cubicBezTo>
                <a:cubicBezTo>
                  <a:pt x="5992552" y="2263155"/>
                  <a:pt x="6000582" y="2372522"/>
                  <a:pt x="6029263" y="2440972"/>
                </a:cubicBezTo>
                <a:cubicBezTo>
                  <a:pt x="6137482" y="2471182"/>
                  <a:pt x="6113774" y="2551486"/>
                  <a:pt x="6135571" y="2621848"/>
                </a:cubicBezTo>
                <a:cubicBezTo>
                  <a:pt x="6151632" y="2674620"/>
                  <a:pt x="6088535" y="2667354"/>
                  <a:pt x="6091594" y="2691446"/>
                </a:cubicBezTo>
                <a:cubicBezTo>
                  <a:pt x="6131364" y="2720508"/>
                  <a:pt x="6184518" y="2729686"/>
                  <a:pt x="6215493" y="2769456"/>
                </a:cubicBezTo>
                <a:cubicBezTo>
                  <a:pt x="6159662" y="2798518"/>
                  <a:pt x="6131364" y="2839435"/>
                  <a:pt x="6100389" y="2880352"/>
                </a:cubicBezTo>
                <a:cubicBezTo>
                  <a:pt x="6050295" y="2946890"/>
                  <a:pt x="5982227" y="3003103"/>
                  <a:pt x="5909953" y="3053963"/>
                </a:cubicBezTo>
                <a:cubicBezTo>
                  <a:pt x="5873243" y="3408068"/>
                  <a:pt x="5754698" y="3779763"/>
                  <a:pt x="5741696" y="3798118"/>
                </a:cubicBezTo>
                <a:cubicBezTo>
                  <a:pt x="5688160" y="3792764"/>
                  <a:pt x="5584146" y="4006910"/>
                  <a:pt x="5493899" y="4026795"/>
                </a:cubicBezTo>
                <a:cubicBezTo>
                  <a:pt x="5399063" y="4048592"/>
                  <a:pt x="3988763" y="4249736"/>
                  <a:pt x="3773471" y="4239028"/>
                </a:cubicBezTo>
                <a:cubicBezTo>
                  <a:pt x="2603319" y="4182050"/>
                  <a:pt x="2569285" y="4103275"/>
                  <a:pt x="2569285" y="4103275"/>
                </a:cubicBezTo>
                <a:cubicBezTo>
                  <a:pt x="2569285" y="4103275"/>
                  <a:pt x="2635823" y="4083773"/>
                  <a:pt x="2693948" y="4061593"/>
                </a:cubicBezTo>
                <a:cubicBezTo>
                  <a:pt x="2658767" y="4062741"/>
                  <a:pt x="2623587" y="4063505"/>
                  <a:pt x="2588788" y="4062358"/>
                </a:cubicBezTo>
                <a:cubicBezTo>
                  <a:pt x="2319193" y="4054328"/>
                  <a:pt x="2565461" y="4039414"/>
                  <a:pt x="2300073" y="4008822"/>
                </a:cubicBezTo>
                <a:cubicBezTo>
                  <a:pt x="1852280" y="3957198"/>
                  <a:pt x="1919582" y="3943813"/>
                  <a:pt x="1508500" y="3798118"/>
                </a:cubicBezTo>
                <a:cubicBezTo>
                  <a:pt x="1472171" y="3785116"/>
                  <a:pt x="1217109" y="3706342"/>
                  <a:pt x="1061089" y="3697546"/>
                </a:cubicBezTo>
                <a:cubicBezTo>
                  <a:pt x="1019790" y="3695252"/>
                  <a:pt x="974667" y="3696017"/>
                  <a:pt x="939102" y="3648216"/>
                </a:cubicBezTo>
                <a:cubicBezTo>
                  <a:pt x="1048088" y="3649746"/>
                  <a:pt x="1141776" y="3649746"/>
                  <a:pt x="1243495" y="3624890"/>
                </a:cubicBezTo>
                <a:cubicBezTo>
                  <a:pt x="1189194" y="3590473"/>
                  <a:pt x="1126862" y="3619919"/>
                  <a:pt x="1083651" y="3595827"/>
                </a:cubicBezTo>
                <a:cubicBezTo>
                  <a:pt x="1043116" y="3573648"/>
                  <a:pt x="1007935" y="3570589"/>
                  <a:pt x="966636" y="3605770"/>
                </a:cubicBezTo>
                <a:cubicBezTo>
                  <a:pt x="945221" y="3624125"/>
                  <a:pt x="907363" y="3620683"/>
                  <a:pt x="885566" y="3609976"/>
                </a:cubicBezTo>
                <a:cubicBezTo>
                  <a:pt x="768933" y="3552233"/>
                  <a:pt x="771610" y="3552998"/>
                  <a:pt x="641976" y="3567912"/>
                </a:cubicBezTo>
                <a:cubicBezTo>
                  <a:pt x="559377" y="3577089"/>
                  <a:pt x="475248" y="3593533"/>
                  <a:pt x="399533" y="3583590"/>
                </a:cubicBezTo>
                <a:cubicBezTo>
                  <a:pt x="389973" y="3561793"/>
                  <a:pt x="398385" y="3551851"/>
                  <a:pt x="409093" y="3548792"/>
                </a:cubicBezTo>
                <a:cubicBezTo>
                  <a:pt x="583468" y="3501374"/>
                  <a:pt x="615972" y="3447073"/>
                  <a:pt x="792642" y="3417628"/>
                </a:cubicBezTo>
                <a:cubicBezTo>
                  <a:pt x="805644" y="3384359"/>
                  <a:pt x="741400" y="3378622"/>
                  <a:pt x="771610" y="3345736"/>
                </a:cubicBezTo>
                <a:cubicBezTo>
                  <a:pt x="826676" y="3320115"/>
                  <a:pt x="891302" y="3350325"/>
                  <a:pt x="945986" y="3317056"/>
                </a:cubicBezTo>
                <a:cubicBezTo>
                  <a:pt x="936426" y="3293347"/>
                  <a:pt x="890537" y="3310555"/>
                  <a:pt x="892449" y="3285316"/>
                </a:cubicBezTo>
                <a:cubicBezTo>
                  <a:pt x="894744" y="3256254"/>
                  <a:pt x="926866" y="3260843"/>
                  <a:pt x="949045" y="3262755"/>
                </a:cubicBezTo>
                <a:cubicBezTo>
                  <a:pt x="1056500" y="3272697"/>
                  <a:pt x="1149806" y="3218396"/>
                  <a:pt x="1252673" y="3200041"/>
                </a:cubicBezTo>
                <a:cubicBezTo>
                  <a:pt x="1142923" y="3154152"/>
                  <a:pt x="503164" y="3190863"/>
                  <a:pt x="388825" y="3176714"/>
                </a:cubicBezTo>
                <a:cubicBezTo>
                  <a:pt x="269133" y="3162183"/>
                  <a:pt x="78697" y="3123560"/>
                  <a:pt x="127644" y="3111323"/>
                </a:cubicBezTo>
                <a:cubicBezTo>
                  <a:pt x="183093" y="3097175"/>
                  <a:pt x="380795" y="2929300"/>
                  <a:pt x="437008" y="2921652"/>
                </a:cubicBezTo>
                <a:cubicBezTo>
                  <a:pt x="502399" y="2912857"/>
                  <a:pt x="515401" y="2901002"/>
                  <a:pt x="601441" y="2840965"/>
                </a:cubicBezTo>
                <a:cubicBezTo>
                  <a:pt x="658037" y="2801577"/>
                  <a:pt x="422477" y="2887235"/>
                  <a:pt x="330700" y="2859320"/>
                </a:cubicBezTo>
                <a:cubicBezTo>
                  <a:pt x="297049" y="2848995"/>
                  <a:pt x="534521" y="2740010"/>
                  <a:pt x="534521" y="2720126"/>
                </a:cubicBezTo>
                <a:cubicBezTo>
                  <a:pt x="534521" y="2699093"/>
                  <a:pt x="513106" y="2694505"/>
                  <a:pt x="492839" y="2694505"/>
                </a:cubicBezTo>
                <a:cubicBezTo>
                  <a:pt x="447715" y="2694505"/>
                  <a:pt x="461482" y="2676149"/>
                  <a:pt x="416358" y="2677297"/>
                </a:cubicBezTo>
                <a:cubicBezTo>
                  <a:pt x="548670" y="2624143"/>
                  <a:pt x="630504" y="2638292"/>
                  <a:pt x="761285" y="2589726"/>
                </a:cubicBezTo>
                <a:cubicBezTo>
                  <a:pt x="825147" y="2566017"/>
                  <a:pt x="599147" y="2487242"/>
                  <a:pt x="664920" y="2466593"/>
                </a:cubicBezTo>
                <a:cubicBezTo>
                  <a:pt x="689776" y="2458562"/>
                  <a:pt x="723045" y="2466975"/>
                  <a:pt x="740253" y="2438677"/>
                </a:cubicBezTo>
                <a:cubicBezTo>
                  <a:pt x="713103" y="2416116"/>
                  <a:pt x="677157" y="2426058"/>
                  <a:pt x="650006" y="2435236"/>
                </a:cubicBezTo>
                <a:cubicBezTo>
                  <a:pt x="580791" y="2458945"/>
                  <a:pt x="585763" y="2453209"/>
                  <a:pt x="578879" y="2435618"/>
                </a:cubicBezTo>
                <a:cubicBezTo>
                  <a:pt x="556318" y="2375581"/>
                  <a:pt x="500487" y="2394701"/>
                  <a:pt x="451157" y="2404644"/>
                </a:cubicBezTo>
                <a:cubicBezTo>
                  <a:pt x="302020" y="2434471"/>
                  <a:pt x="150971" y="2426058"/>
                  <a:pt x="2216" y="2456650"/>
                </a:cubicBezTo>
                <a:cubicBezTo>
                  <a:pt x="-13844" y="2460092"/>
                  <a:pt x="61489" y="2391642"/>
                  <a:pt x="97052" y="2383611"/>
                </a:cubicBezTo>
                <a:cubicBezTo>
                  <a:pt x="135675" y="2375199"/>
                  <a:pt x="183093" y="2381317"/>
                  <a:pt x="210626" y="2341930"/>
                </a:cubicBezTo>
                <a:cubicBezTo>
                  <a:pt x="161678" y="2331987"/>
                  <a:pt x="105848" y="2351107"/>
                  <a:pt x="57282" y="2319750"/>
                </a:cubicBezTo>
                <a:cubicBezTo>
                  <a:pt x="165120" y="2276539"/>
                  <a:pt x="272575" y="2278068"/>
                  <a:pt x="365499" y="2250153"/>
                </a:cubicBezTo>
                <a:cubicBezTo>
                  <a:pt x="373912" y="2198529"/>
                  <a:pt x="312727" y="2217266"/>
                  <a:pt x="290548" y="2187821"/>
                </a:cubicBezTo>
                <a:cubicBezTo>
                  <a:pt x="990345" y="2137344"/>
                  <a:pt x="599529" y="1988207"/>
                  <a:pt x="482896" y="1906755"/>
                </a:cubicBezTo>
                <a:cubicBezTo>
                  <a:pt x="443891" y="1879605"/>
                  <a:pt x="853827" y="1750735"/>
                  <a:pt x="867211" y="1747294"/>
                </a:cubicBezTo>
                <a:cubicBezTo>
                  <a:pt x="901245" y="1739263"/>
                  <a:pt x="1036233" y="1744999"/>
                  <a:pt x="1063766" y="1734674"/>
                </a:cubicBezTo>
                <a:cubicBezTo>
                  <a:pt x="1098947" y="1721673"/>
                  <a:pt x="982696" y="1699111"/>
                  <a:pt x="1008701" y="1683432"/>
                </a:cubicBezTo>
                <a:cubicBezTo>
                  <a:pt x="1191107" y="1572918"/>
                  <a:pt x="1204107" y="1406573"/>
                  <a:pt x="1152865" y="1394719"/>
                </a:cubicBezTo>
                <a:cubicBezTo>
                  <a:pt x="1099712" y="1382482"/>
                  <a:pt x="1047706" y="1392042"/>
                  <a:pt x="998376" y="1411927"/>
                </a:cubicBezTo>
                <a:cubicBezTo>
                  <a:pt x="918070" y="1444431"/>
                  <a:pt x="362057" y="1398160"/>
                  <a:pt x="206419" y="1424164"/>
                </a:cubicBezTo>
                <a:cubicBezTo>
                  <a:pt x="182710" y="1427988"/>
                  <a:pt x="150589" y="1445196"/>
                  <a:pt x="128027" y="1413074"/>
                </a:cubicBezTo>
                <a:cubicBezTo>
                  <a:pt x="288254" y="1309060"/>
                  <a:pt x="493986" y="1338888"/>
                  <a:pt x="672950" y="1268143"/>
                </a:cubicBezTo>
                <a:cubicBezTo>
                  <a:pt x="602588" y="1219578"/>
                  <a:pt x="531079" y="1221873"/>
                  <a:pt x="457658" y="1229138"/>
                </a:cubicBezTo>
                <a:cubicBezTo>
                  <a:pt x="438538" y="1231050"/>
                  <a:pt x="412534" y="1233727"/>
                  <a:pt x="407945" y="1213459"/>
                </a:cubicBezTo>
                <a:cubicBezTo>
                  <a:pt x="402209" y="1187838"/>
                  <a:pt x="433184" y="1183250"/>
                  <a:pt x="453451" y="1172924"/>
                </a:cubicBezTo>
                <a:cubicBezTo>
                  <a:pt x="484426" y="1156863"/>
                  <a:pt x="530314" y="1175984"/>
                  <a:pt x="568172" y="1132007"/>
                </a:cubicBezTo>
                <a:cubicBezTo>
                  <a:pt x="453451" y="1142333"/>
                  <a:pt x="356704" y="1160305"/>
                  <a:pt x="255367" y="1190898"/>
                </a:cubicBezTo>
                <a:cubicBezTo>
                  <a:pt x="264162" y="1163747"/>
                  <a:pt x="294754" y="1151128"/>
                  <a:pt x="277546" y="1128567"/>
                </a:cubicBezTo>
                <a:cubicBezTo>
                  <a:pt x="264545" y="1111740"/>
                  <a:pt x="227452" y="1103709"/>
                  <a:pt x="246572" y="1072353"/>
                </a:cubicBezTo>
                <a:cubicBezTo>
                  <a:pt x="300490" y="1039083"/>
                  <a:pt x="376971" y="1047879"/>
                  <a:pt x="422859" y="1000078"/>
                </a:cubicBezTo>
                <a:cubicBezTo>
                  <a:pt x="487868" y="932012"/>
                  <a:pt x="588822" y="908684"/>
                  <a:pt x="668362" y="858972"/>
                </a:cubicBezTo>
                <a:cubicBezTo>
                  <a:pt x="694747" y="842911"/>
                  <a:pt x="867976" y="786699"/>
                  <a:pt x="914629" y="768725"/>
                </a:cubicBezTo>
                <a:cubicBezTo>
                  <a:pt x="979637" y="743486"/>
                  <a:pt x="1053823" y="734691"/>
                  <a:pt x="1117684" y="688420"/>
                </a:cubicBezTo>
                <a:cubicBezTo>
                  <a:pt x="1054970" y="678860"/>
                  <a:pt x="1004112" y="722072"/>
                  <a:pt x="928778" y="701040"/>
                </a:cubicBezTo>
                <a:cubicBezTo>
                  <a:pt x="1048088" y="656299"/>
                  <a:pt x="1157454" y="636031"/>
                  <a:pt x="1243877" y="574464"/>
                </a:cubicBezTo>
                <a:cubicBezTo>
                  <a:pt x="1254585" y="566816"/>
                  <a:pt x="1275617" y="569111"/>
                  <a:pt x="1291678" y="566434"/>
                </a:cubicBezTo>
                <a:cubicBezTo>
                  <a:pt x="1460699" y="539283"/>
                  <a:pt x="1630486" y="516339"/>
                  <a:pt x="1797596" y="476952"/>
                </a:cubicBezTo>
                <a:cubicBezTo>
                  <a:pt x="1835454" y="467774"/>
                  <a:pt x="1902374" y="465480"/>
                  <a:pt x="1895491" y="432593"/>
                </a:cubicBezTo>
                <a:cubicBezTo>
                  <a:pt x="1885166" y="383263"/>
                  <a:pt x="1822835" y="418444"/>
                  <a:pt x="1782682" y="423033"/>
                </a:cubicBezTo>
                <a:cubicBezTo>
                  <a:pt x="1658019" y="437947"/>
                  <a:pt x="1533356" y="463950"/>
                  <a:pt x="1406781" y="449419"/>
                </a:cubicBezTo>
                <a:cubicBezTo>
                  <a:pt x="1492056" y="431064"/>
                  <a:pt x="1576950" y="412326"/>
                  <a:pt x="1662226" y="393970"/>
                </a:cubicBezTo>
                <a:cubicBezTo>
                  <a:pt x="1564330" y="400471"/>
                  <a:pt x="1479055" y="357642"/>
                  <a:pt x="1383837" y="376762"/>
                </a:cubicBezTo>
                <a:cubicBezTo>
                  <a:pt x="1353244" y="382881"/>
                  <a:pt x="1321123" y="363378"/>
                  <a:pt x="1318063" y="333168"/>
                </a:cubicBezTo>
                <a:cubicBezTo>
                  <a:pt x="1314622" y="309077"/>
                  <a:pt x="1343302" y="298370"/>
                  <a:pt x="1365099" y="290722"/>
                </a:cubicBezTo>
                <a:cubicBezTo>
                  <a:pt x="1420930" y="271219"/>
                  <a:pt x="1465288" y="213477"/>
                  <a:pt x="1536798" y="244069"/>
                </a:cubicBezTo>
                <a:cubicBezTo>
                  <a:pt x="1581921" y="195886"/>
                  <a:pt x="1653813" y="188238"/>
                  <a:pt x="1711938" y="175619"/>
                </a:cubicBezTo>
                <a:cubicBezTo>
                  <a:pt x="1897403" y="135849"/>
                  <a:pt x="2085546" y="104874"/>
                  <a:pt x="2273687" y="78488"/>
                </a:cubicBezTo>
                <a:cubicBezTo>
                  <a:pt x="2397204" y="61280"/>
                  <a:pt x="2524544" y="68546"/>
                  <a:pt x="2646913" y="46749"/>
                </a:cubicBezTo>
                <a:cubicBezTo>
                  <a:pt x="2886297" y="4302"/>
                  <a:pt x="3124151" y="5450"/>
                  <a:pt x="3362388" y="861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BC17FF-F843-EB06-E497-CA31C0CF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7"/>
            <a:ext cx="4030094" cy="4024310"/>
          </a:xfrm>
        </p:spPr>
        <p:txBody>
          <a:bodyPr>
            <a:normAutofit/>
          </a:bodyPr>
          <a:lstStyle/>
          <a:p>
            <a:r>
              <a:rPr lang="de-DE" sz="3400" b="1" dirty="0" err="1">
                <a:latin typeface="Helvetica" pitchFamily="2" charset="0"/>
              </a:rPr>
              <a:t>Sürdürülebilirliğin</a:t>
            </a:r>
            <a:r>
              <a:rPr lang="de-DE" sz="3400" b="1" dirty="0">
                <a:latin typeface="Helvetica" pitchFamily="2" charset="0"/>
              </a:rPr>
              <a:t> </a:t>
            </a:r>
            <a:r>
              <a:rPr lang="de-DE" sz="3400" b="1" dirty="0" err="1">
                <a:latin typeface="Helvetica" pitchFamily="2" charset="0"/>
              </a:rPr>
              <a:t>Rekabet</a:t>
            </a:r>
            <a:r>
              <a:rPr lang="de-DE" sz="3400" b="1" dirty="0">
                <a:latin typeface="Helvetica" pitchFamily="2" charset="0"/>
              </a:rPr>
              <a:t> </a:t>
            </a:r>
            <a:r>
              <a:rPr lang="de-DE" sz="3400" b="1" dirty="0" err="1">
                <a:latin typeface="Helvetica" pitchFamily="2" charset="0"/>
              </a:rPr>
              <a:t>Avantajı</a:t>
            </a:r>
            <a:endParaRPr lang="de-DE" sz="3400" b="1" dirty="0"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631167-E6C8-19A1-1A1B-EBCDFC78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C90B67-862F-4ECB-AEC6-87A6A335841C}" type="slidenum"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Aft>
                  <a:spcPts val="600"/>
                </a:spcAft>
              </a:pPr>
              <a:t>10</a:t>
            </a:fld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46F50556-395B-644D-EEC9-6915D08F2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Inhaltsplatzhalter 2">
            <a:extLst>
              <a:ext uri="{FF2B5EF4-FFF2-40B4-BE49-F238E27FC236}">
                <a16:creationId xmlns:a16="http://schemas.microsoft.com/office/drawing/2014/main" id="{F459988B-1EA5-085B-7878-350B0C1908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921845"/>
              </p:ext>
            </p:extLst>
          </p:nvPr>
        </p:nvGraphicFramePr>
        <p:xfrm>
          <a:off x="4702547" y="609600"/>
          <a:ext cx="7179060" cy="556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4736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E65912-96A3-6269-9D37-2278FC1BE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2070828-E616-4355-9C8A-A1065032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5161C6-1218-4EAF-A9E9-A319CFD76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47" y="1905000"/>
            <a:ext cx="4536800" cy="3141047"/>
          </a:xfrm>
          <a:custGeom>
            <a:avLst/>
            <a:gdLst>
              <a:gd name="connsiteX0" fmla="*/ 3362388 w 6230568"/>
              <a:gd name="connsiteY0" fmla="*/ 861 h 4239440"/>
              <a:gd name="connsiteX1" fmla="*/ 4026621 w 6230568"/>
              <a:gd name="connsiteY1" fmla="*/ 15392 h 4239440"/>
              <a:gd name="connsiteX2" fmla="*/ 5114556 w 6230568"/>
              <a:gd name="connsiteY2" fmla="*/ 34130 h 4239440"/>
              <a:gd name="connsiteX3" fmla="*/ 5776495 w 6230568"/>
              <a:gd name="connsiteY3" fmla="*/ 112905 h 4239440"/>
              <a:gd name="connsiteX4" fmla="*/ 5862918 w 6230568"/>
              <a:gd name="connsiteY4" fmla="*/ 141585 h 4239440"/>
              <a:gd name="connsiteX5" fmla="*/ 5840738 w 6230568"/>
              <a:gd name="connsiteY5" fmla="*/ 200475 h 4239440"/>
              <a:gd name="connsiteX6" fmla="*/ 5691219 w 6230568"/>
              <a:gd name="connsiteY6" fmla="*/ 216153 h 4239440"/>
              <a:gd name="connsiteX7" fmla="*/ 5773053 w 6230568"/>
              <a:gd name="connsiteY7" fmla="*/ 260130 h 4239440"/>
              <a:gd name="connsiteX8" fmla="*/ 5593324 w 6230568"/>
              <a:gd name="connsiteY8" fmla="*/ 293781 h 4239440"/>
              <a:gd name="connsiteX9" fmla="*/ 5617033 w 6230568"/>
              <a:gd name="connsiteY9" fmla="*/ 317108 h 4239440"/>
              <a:gd name="connsiteX10" fmla="*/ 5641124 w 6230568"/>
              <a:gd name="connsiteY10" fmla="*/ 339287 h 4239440"/>
              <a:gd name="connsiteX11" fmla="*/ 5299256 w 6230568"/>
              <a:gd name="connsiteY11" fmla="*/ 396265 h 4239440"/>
              <a:gd name="connsiteX12" fmla="*/ 5703073 w 6230568"/>
              <a:gd name="connsiteY12" fmla="*/ 500661 h 4239440"/>
              <a:gd name="connsiteX13" fmla="*/ 5629652 w 6230568"/>
              <a:gd name="connsiteY13" fmla="*/ 556874 h 4239440"/>
              <a:gd name="connsiteX14" fmla="*/ 5862918 w 6230568"/>
              <a:gd name="connsiteY14" fmla="*/ 645591 h 4239440"/>
              <a:gd name="connsiteX15" fmla="*/ 6052207 w 6230568"/>
              <a:gd name="connsiteY15" fmla="*/ 756106 h 4239440"/>
              <a:gd name="connsiteX16" fmla="*/ 6158515 w 6230568"/>
              <a:gd name="connsiteY16" fmla="*/ 901419 h 4239440"/>
              <a:gd name="connsiteX17" fmla="*/ 6195990 w 6230568"/>
              <a:gd name="connsiteY17" fmla="*/ 966427 h 4239440"/>
              <a:gd name="connsiteX18" fmla="*/ 6229642 w 6230568"/>
              <a:gd name="connsiteY18" fmla="*/ 1034878 h 4239440"/>
              <a:gd name="connsiteX19" fmla="*/ 6171516 w 6230568"/>
              <a:gd name="connsiteY19" fmla="*/ 1102946 h 4239440"/>
              <a:gd name="connsiteX20" fmla="*/ 6133659 w 6230568"/>
              <a:gd name="connsiteY20" fmla="*/ 1185545 h 4239440"/>
              <a:gd name="connsiteX21" fmla="*/ 6168458 w 6230568"/>
              <a:gd name="connsiteY21" fmla="*/ 1234110 h 4239440"/>
              <a:gd name="connsiteX22" fmla="*/ 6169222 w 6230568"/>
              <a:gd name="connsiteY22" fmla="*/ 1342712 h 4239440"/>
              <a:gd name="connsiteX23" fmla="*/ 6145131 w 6230568"/>
              <a:gd name="connsiteY23" fmla="*/ 1393954 h 4239440"/>
              <a:gd name="connsiteX24" fmla="*/ 6071709 w 6230568"/>
              <a:gd name="connsiteY24" fmla="*/ 1505233 h 4239440"/>
              <a:gd name="connsiteX25" fmla="*/ 6009378 w 6230568"/>
              <a:gd name="connsiteY25" fmla="*/ 1530089 h 4239440"/>
              <a:gd name="connsiteX26" fmla="*/ 6015879 w 6230568"/>
              <a:gd name="connsiteY26" fmla="*/ 1979030 h 4239440"/>
              <a:gd name="connsiteX27" fmla="*/ 6061385 w 6230568"/>
              <a:gd name="connsiteY27" fmla="*/ 2196234 h 4239440"/>
              <a:gd name="connsiteX28" fmla="*/ 6029263 w 6230568"/>
              <a:gd name="connsiteY28" fmla="*/ 2440972 h 4239440"/>
              <a:gd name="connsiteX29" fmla="*/ 6135571 w 6230568"/>
              <a:gd name="connsiteY29" fmla="*/ 2621848 h 4239440"/>
              <a:gd name="connsiteX30" fmla="*/ 6091594 w 6230568"/>
              <a:gd name="connsiteY30" fmla="*/ 2691446 h 4239440"/>
              <a:gd name="connsiteX31" fmla="*/ 6215493 w 6230568"/>
              <a:gd name="connsiteY31" fmla="*/ 2769456 h 4239440"/>
              <a:gd name="connsiteX32" fmla="*/ 6100389 w 6230568"/>
              <a:gd name="connsiteY32" fmla="*/ 2880352 h 4239440"/>
              <a:gd name="connsiteX33" fmla="*/ 5909953 w 6230568"/>
              <a:gd name="connsiteY33" fmla="*/ 3053963 h 4239440"/>
              <a:gd name="connsiteX34" fmla="*/ 5741696 w 6230568"/>
              <a:gd name="connsiteY34" fmla="*/ 3798118 h 4239440"/>
              <a:gd name="connsiteX35" fmla="*/ 5493899 w 6230568"/>
              <a:gd name="connsiteY35" fmla="*/ 4026795 h 4239440"/>
              <a:gd name="connsiteX36" fmla="*/ 3773471 w 6230568"/>
              <a:gd name="connsiteY36" fmla="*/ 4239028 h 4239440"/>
              <a:gd name="connsiteX37" fmla="*/ 2569285 w 6230568"/>
              <a:gd name="connsiteY37" fmla="*/ 4103275 h 4239440"/>
              <a:gd name="connsiteX38" fmla="*/ 2693948 w 6230568"/>
              <a:gd name="connsiteY38" fmla="*/ 4061593 h 4239440"/>
              <a:gd name="connsiteX39" fmla="*/ 2588788 w 6230568"/>
              <a:gd name="connsiteY39" fmla="*/ 4062358 h 4239440"/>
              <a:gd name="connsiteX40" fmla="*/ 2300073 w 6230568"/>
              <a:gd name="connsiteY40" fmla="*/ 4008822 h 4239440"/>
              <a:gd name="connsiteX41" fmla="*/ 1508500 w 6230568"/>
              <a:gd name="connsiteY41" fmla="*/ 3798118 h 4239440"/>
              <a:gd name="connsiteX42" fmla="*/ 1061089 w 6230568"/>
              <a:gd name="connsiteY42" fmla="*/ 3697546 h 4239440"/>
              <a:gd name="connsiteX43" fmla="*/ 939102 w 6230568"/>
              <a:gd name="connsiteY43" fmla="*/ 3648216 h 4239440"/>
              <a:gd name="connsiteX44" fmla="*/ 1243495 w 6230568"/>
              <a:gd name="connsiteY44" fmla="*/ 3624890 h 4239440"/>
              <a:gd name="connsiteX45" fmla="*/ 1083651 w 6230568"/>
              <a:gd name="connsiteY45" fmla="*/ 3595827 h 4239440"/>
              <a:gd name="connsiteX46" fmla="*/ 966636 w 6230568"/>
              <a:gd name="connsiteY46" fmla="*/ 3605770 h 4239440"/>
              <a:gd name="connsiteX47" fmla="*/ 885566 w 6230568"/>
              <a:gd name="connsiteY47" fmla="*/ 3609976 h 4239440"/>
              <a:gd name="connsiteX48" fmla="*/ 641976 w 6230568"/>
              <a:gd name="connsiteY48" fmla="*/ 3567912 h 4239440"/>
              <a:gd name="connsiteX49" fmla="*/ 399533 w 6230568"/>
              <a:gd name="connsiteY49" fmla="*/ 3583590 h 4239440"/>
              <a:gd name="connsiteX50" fmla="*/ 409093 w 6230568"/>
              <a:gd name="connsiteY50" fmla="*/ 3548792 h 4239440"/>
              <a:gd name="connsiteX51" fmla="*/ 792642 w 6230568"/>
              <a:gd name="connsiteY51" fmla="*/ 3417628 h 4239440"/>
              <a:gd name="connsiteX52" fmla="*/ 771610 w 6230568"/>
              <a:gd name="connsiteY52" fmla="*/ 3345736 h 4239440"/>
              <a:gd name="connsiteX53" fmla="*/ 945986 w 6230568"/>
              <a:gd name="connsiteY53" fmla="*/ 3317056 h 4239440"/>
              <a:gd name="connsiteX54" fmla="*/ 892449 w 6230568"/>
              <a:gd name="connsiteY54" fmla="*/ 3285316 h 4239440"/>
              <a:gd name="connsiteX55" fmla="*/ 949045 w 6230568"/>
              <a:gd name="connsiteY55" fmla="*/ 3262755 h 4239440"/>
              <a:gd name="connsiteX56" fmla="*/ 1252673 w 6230568"/>
              <a:gd name="connsiteY56" fmla="*/ 3200041 h 4239440"/>
              <a:gd name="connsiteX57" fmla="*/ 388825 w 6230568"/>
              <a:gd name="connsiteY57" fmla="*/ 3176714 h 4239440"/>
              <a:gd name="connsiteX58" fmla="*/ 127644 w 6230568"/>
              <a:gd name="connsiteY58" fmla="*/ 3111323 h 4239440"/>
              <a:gd name="connsiteX59" fmla="*/ 437008 w 6230568"/>
              <a:gd name="connsiteY59" fmla="*/ 2921652 h 4239440"/>
              <a:gd name="connsiteX60" fmla="*/ 601441 w 6230568"/>
              <a:gd name="connsiteY60" fmla="*/ 2840965 h 4239440"/>
              <a:gd name="connsiteX61" fmla="*/ 330700 w 6230568"/>
              <a:gd name="connsiteY61" fmla="*/ 2859320 h 4239440"/>
              <a:gd name="connsiteX62" fmla="*/ 534521 w 6230568"/>
              <a:gd name="connsiteY62" fmla="*/ 2720126 h 4239440"/>
              <a:gd name="connsiteX63" fmla="*/ 492839 w 6230568"/>
              <a:gd name="connsiteY63" fmla="*/ 2694505 h 4239440"/>
              <a:gd name="connsiteX64" fmla="*/ 416358 w 6230568"/>
              <a:gd name="connsiteY64" fmla="*/ 2677297 h 4239440"/>
              <a:gd name="connsiteX65" fmla="*/ 761285 w 6230568"/>
              <a:gd name="connsiteY65" fmla="*/ 2589726 h 4239440"/>
              <a:gd name="connsiteX66" fmla="*/ 664920 w 6230568"/>
              <a:gd name="connsiteY66" fmla="*/ 2466593 h 4239440"/>
              <a:gd name="connsiteX67" fmla="*/ 740253 w 6230568"/>
              <a:gd name="connsiteY67" fmla="*/ 2438677 h 4239440"/>
              <a:gd name="connsiteX68" fmla="*/ 650006 w 6230568"/>
              <a:gd name="connsiteY68" fmla="*/ 2435236 h 4239440"/>
              <a:gd name="connsiteX69" fmla="*/ 578879 w 6230568"/>
              <a:gd name="connsiteY69" fmla="*/ 2435618 h 4239440"/>
              <a:gd name="connsiteX70" fmla="*/ 451157 w 6230568"/>
              <a:gd name="connsiteY70" fmla="*/ 2404644 h 4239440"/>
              <a:gd name="connsiteX71" fmla="*/ 2216 w 6230568"/>
              <a:gd name="connsiteY71" fmla="*/ 2456650 h 4239440"/>
              <a:gd name="connsiteX72" fmla="*/ 97052 w 6230568"/>
              <a:gd name="connsiteY72" fmla="*/ 2383611 h 4239440"/>
              <a:gd name="connsiteX73" fmla="*/ 210626 w 6230568"/>
              <a:gd name="connsiteY73" fmla="*/ 2341930 h 4239440"/>
              <a:gd name="connsiteX74" fmla="*/ 57282 w 6230568"/>
              <a:gd name="connsiteY74" fmla="*/ 2319750 h 4239440"/>
              <a:gd name="connsiteX75" fmla="*/ 365499 w 6230568"/>
              <a:gd name="connsiteY75" fmla="*/ 2250153 h 4239440"/>
              <a:gd name="connsiteX76" fmla="*/ 290548 w 6230568"/>
              <a:gd name="connsiteY76" fmla="*/ 2187821 h 4239440"/>
              <a:gd name="connsiteX77" fmla="*/ 482896 w 6230568"/>
              <a:gd name="connsiteY77" fmla="*/ 1906755 h 4239440"/>
              <a:gd name="connsiteX78" fmla="*/ 867211 w 6230568"/>
              <a:gd name="connsiteY78" fmla="*/ 1747294 h 4239440"/>
              <a:gd name="connsiteX79" fmla="*/ 1063766 w 6230568"/>
              <a:gd name="connsiteY79" fmla="*/ 1734674 h 4239440"/>
              <a:gd name="connsiteX80" fmla="*/ 1008701 w 6230568"/>
              <a:gd name="connsiteY80" fmla="*/ 1683432 h 4239440"/>
              <a:gd name="connsiteX81" fmla="*/ 1152865 w 6230568"/>
              <a:gd name="connsiteY81" fmla="*/ 1394719 h 4239440"/>
              <a:gd name="connsiteX82" fmla="*/ 998376 w 6230568"/>
              <a:gd name="connsiteY82" fmla="*/ 1411927 h 4239440"/>
              <a:gd name="connsiteX83" fmla="*/ 206419 w 6230568"/>
              <a:gd name="connsiteY83" fmla="*/ 1424164 h 4239440"/>
              <a:gd name="connsiteX84" fmla="*/ 128027 w 6230568"/>
              <a:gd name="connsiteY84" fmla="*/ 1413074 h 4239440"/>
              <a:gd name="connsiteX85" fmla="*/ 672950 w 6230568"/>
              <a:gd name="connsiteY85" fmla="*/ 1268143 h 4239440"/>
              <a:gd name="connsiteX86" fmla="*/ 457658 w 6230568"/>
              <a:gd name="connsiteY86" fmla="*/ 1229138 h 4239440"/>
              <a:gd name="connsiteX87" fmla="*/ 407945 w 6230568"/>
              <a:gd name="connsiteY87" fmla="*/ 1213459 h 4239440"/>
              <a:gd name="connsiteX88" fmla="*/ 453451 w 6230568"/>
              <a:gd name="connsiteY88" fmla="*/ 1172924 h 4239440"/>
              <a:gd name="connsiteX89" fmla="*/ 568172 w 6230568"/>
              <a:gd name="connsiteY89" fmla="*/ 1132007 h 4239440"/>
              <a:gd name="connsiteX90" fmla="*/ 255367 w 6230568"/>
              <a:gd name="connsiteY90" fmla="*/ 1190898 h 4239440"/>
              <a:gd name="connsiteX91" fmla="*/ 277546 w 6230568"/>
              <a:gd name="connsiteY91" fmla="*/ 1128567 h 4239440"/>
              <a:gd name="connsiteX92" fmla="*/ 246572 w 6230568"/>
              <a:gd name="connsiteY92" fmla="*/ 1072353 h 4239440"/>
              <a:gd name="connsiteX93" fmla="*/ 422859 w 6230568"/>
              <a:gd name="connsiteY93" fmla="*/ 1000078 h 4239440"/>
              <a:gd name="connsiteX94" fmla="*/ 668362 w 6230568"/>
              <a:gd name="connsiteY94" fmla="*/ 858972 h 4239440"/>
              <a:gd name="connsiteX95" fmla="*/ 914629 w 6230568"/>
              <a:gd name="connsiteY95" fmla="*/ 768725 h 4239440"/>
              <a:gd name="connsiteX96" fmla="*/ 1117684 w 6230568"/>
              <a:gd name="connsiteY96" fmla="*/ 688420 h 4239440"/>
              <a:gd name="connsiteX97" fmla="*/ 928778 w 6230568"/>
              <a:gd name="connsiteY97" fmla="*/ 701040 h 4239440"/>
              <a:gd name="connsiteX98" fmla="*/ 1243877 w 6230568"/>
              <a:gd name="connsiteY98" fmla="*/ 574464 h 4239440"/>
              <a:gd name="connsiteX99" fmla="*/ 1291678 w 6230568"/>
              <a:gd name="connsiteY99" fmla="*/ 566434 h 4239440"/>
              <a:gd name="connsiteX100" fmla="*/ 1797596 w 6230568"/>
              <a:gd name="connsiteY100" fmla="*/ 476952 h 4239440"/>
              <a:gd name="connsiteX101" fmla="*/ 1895491 w 6230568"/>
              <a:gd name="connsiteY101" fmla="*/ 432593 h 4239440"/>
              <a:gd name="connsiteX102" fmla="*/ 1782682 w 6230568"/>
              <a:gd name="connsiteY102" fmla="*/ 423033 h 4239440"/>
              <a:gd name="connsiteX103" fmla="*/ 1406781 w 6230568"/>
              <a:gd name="connsiteY103" fmla="*/ 449419 h 4239440"/>
              <a:gd name="connsiteX104" fmla="*/ 1662226 w 6230568"/>
              <a:gd name="connsiteY104" fmla="*/ 393970 h 4239440"/>
              <a:gd name="connsiteX105" fmla="*/ 1383837 w 6230568"/>
              <a:gd name="connsiteY105" fmla="*/ 376762 h 4239440"/>
              <a:gd name="connsiteX106" fmla="*/ 1318063 w 6230568"/>
              <a:gd name="connsiteY106" fmla="*/ 333168 h 4239440"/>
              <a:gd name="connsiteX107" fmla="*/ 1365099 w 6230568"/>
              <a:gd name="connsiteY107" fmla="*/ 290722 h 4239440"/>
              <a:gd name="connsiteX108" fmla="*/ 1536798 w 6230568"/>
              <a:gd name="connsiteY108" fmla="*/ 244069 h 4239440"/>
              <a:gd name="connsiteX109" fmla="*/ 1711938 w 6230568"/>
              <a:gd name="connsiteY109" fmla="*/ 175619 h 4239440"/>
              <a:gd name="connsiteX110" fmla="*/ 2273687 w 6230568"/>
              <a:gd name="connsiteY110" fmla="*/ 78488 h 4239440"/>
              <a:gd name="connsiteX111" fmla="*/ 2646913 w 6230568"/>
              <a:gd name="connsiteY111" fmla="*/ 46749 h 4239440"/>
              <a:gd name="connsiteX112" fmla="*/ 3362388 w 6230568"/>
              <a:gd name="connsiteY112" fmla="*/ 861 h 4239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</a:cxnLst>
            <a:rect l="l" t="t" r="r" b="b"/>
            <a:pathLst>
              <a:path w="6230568" h="4239440">
                <a:moveTo>
                  <a:pt x="3362388" y="861"/>
                </a:moveTo>
                <a:cubicBezTo>
                  <a:pt x="3584946" y="-3346"/>
                  <a:pt x="3805210" y="8891"/>
                  <a:pt x="4026621" y="15392"/>
                </a:cubicBezTo>
                <a:cubicBezTo>
                  <a:pt x="4388374" y="26482"/>
                  <a:pt x="4752039" y="26099"/>
                  <a:pt x="5114556" y="34130"/>
                </a:cubicBezTo>
                <a:cubicBezTo>
                  <a:pt x="5340556" y="39101"/>
                  <a:pt x="5563879" y="57074"/>
                  <a:pt x="5776495" y="112905"/>
                </a:cubicBezTo>
                <a:cubicBezTo>
                  <a:pt x="5806322" y="120935"/>
                  <a:pt x="5839973" y="122465"/>
                  <a:pt x="5862918" y="141585"/>
                </a:cubicBezTo>
                <a:cubicBezTo>
                  <a:pt x="5888539" y="162999"/>
                  <a:pt x="5878214" y="194356"/>
                  <a:pt x="5840738" y="200475"/>
                </a:cubicBezTo>
                <a:cubicBezTo>
                  <a:pt x="5792938" y="208505"/>
                  <a:pt x="5743991" y="210800"/>
                  <a:pt x="5691219" y="216153"/>
                </a:cubicBezTo>
                <a:cubicBezTo>
                  <a:pt x="5711486" y="245598"/>
                  <a:pt x="5760434" y="223419"/>
                  <a:pt x="5773053" y="260130"/>
                </a:cubicBezTo>
                <a:cubicBezTo>
                  <a:pt x="5716458" y="285368"/>
                  <a:pt x="5648008" y="268925"/>
                  <a:pt x="5593324" y="293781"/>
                </a:cubicBezTo>
                <a:cubicBezTo>
                  <a:pt x="5594854" y="310989"/>
                  <a:pt x="5607090" y="312519"/>
                  <a:pt x="5617033" y="317108"/>
                </a:cubicBezTo>
                <a:cubicBezTo>
                  <a:pt x="5626976" y="321314"/>
                  <a:pt x="5651831" y="315196"/>
                  <a:pt x="5641124" y="339287"/>
                </a:cubicBezTo>
                <a:cubicBezTo>
                  <a:pt x="5527551" y="353818"/>
                  <a:pt x="5418949" y="403148"/>
                  <a:pt x="5299256" y="396265"/>
                </a:cubicBezTo>
                <a:cubicBezTo>
                  <a:pt x="5447247" y="409649"/>
                  <a:pt x="5572292" y="464333"/>
                  <a:pt x="5703073" y="500661"/>
                </a:cubicBezTo>
                <a:cubicBezTo>
                  <a:pt x="5697720" y="543490"/>
                  <a:pt x="5644949" y="526282"/>
                  <a:pt x="5629652" y="556874"/>
                </a:cubicBezTo>
                <a:cubicBezTo>
                  <a:pt x="5713398" y="578288"/>
                  <a:pt x="5793703" y="603527"/>
                  <a:pt x="5862918" y="645591"/>
                </a:cubicBezTo>
                <a:cubicBezTo>
                  <a:pt x="5925250" y="683449"/>
                  <a:pt x="5984521" y="725131"/>
                  <a:pt x="6052207" y="756106"/>
                </a:cubicBezTo>
                <a:cubicBezTo>
                  <a:pt x="6123334" y="788611"/>
                  <a:pt x="6166545" y="830293"/>
                  <a:pt x="6158515" y="901419"/>
                </a:cubicBezTo>
                <a:cubicBezTo>
                  <a:pt x="6155073" y="930482"/>
                  <a:pt x="6164251" y="954955"/>
                  <a:pt x="6195990" y="966427"/>
                </a:cubicBezTo>
                <a:cubicBezTo>
                  <a:pt x="6235378" y="980576"/>
                  <a:pt x="6231172" y="1001990"/>
                  <a:pt x="6229642" y="1034878"/>
                </a:cubicBezTo>
                <a:cubicBezTo>
                  <a:pt x="6227347" y="1074265"/>
                  <a:pt x="6207080" y="1089562"/>
                  <a:pt x="6171516" y="1102946"/>
                </a:cubicBezTo>
                <a:cubicBezTo>
                  <a:pt x="6120657" y="1121682"/>
                  <a:pt x="6120274" y="1150745"/>
                  <a:pt x="6133659" y="1185545"/>
                </a:cubicBezTo>
                <a:cubicBezTo>
                  <a:pt x="6140925" y="1204664"/>
                  <a:pt x="6152014" y="1219961"/>
                  <a:pt x="6168458" y="1234110"/>
                </a:cubicBezTo>
                <a:cubicBezTo>
                  <a:pt x="6225435" y="1283439"/>
                  <a:pt x="6225053" y="1284204"/>
                  <a:pt x="6169222" y="1342712"/>
                </a:cubicBezTo>
                <a:cubicBezTo>
                  <a:pt x="6154308" y="1358390"/>
                  <a:pt x="6138247" y="1368715"/>
                  <a:pt x="6145131" y="1393954"/>
                </a:cubicBezTo>
                <a:cubicBezTo>
                  <a:pt x="6168458" y="1477700"/>
                  <a:pt x="6165398" y="1477700"/>
                  <a:pt x="6071709" y="1505233"/>
                </a:cubicBezTo>
                <a:cubicBezTo>
                  <a:pt x="6050295" y="1511734"/>
                  <a:pt x="6021615" y="1505998"/>
                  <a:pt x="6009378" y="1530089"/>
                </a:cubicBezTo>
                <a:cubicBezTo>
                  <a:pt x="6017026" y="1547680"/>
                  <a:pt x="5999053" y="1972146"/>
                  <a:pt x="6015879" y="1979030"/>
                </a:cubicBezTo>
                <a:cubicBezTo>
                  <a:pt x="6147425" y="2032948"/>
                  <a:pt x="6163868" y="2096427"/>
                  <a:pt x="6061385" y="2196234"/>
                </a:cubicBezTo>
                <a:cubicBezTo>
                  <a:pt x="5992552" y="2263155"/>
                  <a:pt x="6000582" y="2372522"/>
                  <a:pt x="6029263" y="2440972"/>
                </a:cubicBezTo>
                <a:cubicBezTo>
                  <a:pt x="6137482" y="2471182"/>
                  <a:pt x="6113774" y="2551486"/>
                  <a:pt x="6135571" y="2621848"/>
                </a:cubicBezTo>
                <a:cubicBezTo>
                  <a:pt x="6151632" y="2674620"/>
                  <a:pt x="6088535" y="2667354"/>
                  <a:pt x="6091594" y="2691446"/>
                </a:cubicBezTo>
                <a:cubicBezTo>
                  <a:pt x="6131364" y="2720508"/>
                  <a:pt x="6184518" y="2729686"/>
                  <a:pt x="6215493" y="2769456"/>
                </a:cubicBezTo>
                <a:cubicBezTo>
                  <a:pt x="6159662" y="2798518"/>
                  <a:pt x="6131364" y="2839435"/>
                  <a:pt x="6100389" y="2880352"/>
                </a:cubicBezTo>
                <a:cubicBezTo>
                  <a:pt x="6050295" y="2946890"/>
                  <a:pt x="5982227" y="3003103"/>
                  <a:pt x="5909953" y="3053963"/>
                </a:cubicBezTo>
                <a:cubicBezTo>
                  <a:pt x="5873243" y="3408068"/>
                  <a:pt x="5754698" y="3779763"/>
                  <a:pt x="5741696" y="3798118"/>
                </a:cubicBezTo>
                <a:cubicBezTo>
                  <a:pt x="5688160" y="3792764"/>
                  <a:pt x="5584146" y="4006910"/>
                  <a:pt x="5493899" y="4026795"/>
                </a:cubicBezTo>
                <a:cubicBezTo>
                  <a:pt x="5399063" y="4048592"/>
                  <a:pt x="3988763" y="4249736"/>
                  <a:pt x="3773471" y="4239028"/>
                </a:cubicBezTo>
                <a:cubicBezTo>
                  <a:pt x="2603319" y="4182050"/>
                  <a:pt x="2569285" y="4103275"/>
                  <a:pt x="2569285" y="4103275"/>
                </a:cubicBezTo>
                <a:cubicBezTo>
                  <a:pt x="2569285" y="4103275"/>
                  <a:pt x="2635823" y="4083773"/>
                  <a:pt x="2693948" y="4061593"/>
                </a:cubicBezTo>
                <a:cubicBezTo>
                  <a:pt x="2658767" y="4062741"/>
                  <a:pt x="2623587" y="4063505"/>
                  <a:pt x="2588788" y="4062358"/>
                </a:cubicBezTo>
                <a:cubicBezTo>
                  <a:pt x="2319193" y="4054328"/>
                  <a:pt x="2565461" y="4039414"/>
                  <a:pt x="2300073" y="4008822"/>
                </a:cubicBezTo>
                <a:cubicBezTo>
                  <a:pt x="1852280" y="3957198"/>
                  <a:pt x="1919582" y="3943813"/>
                  <a:pt x="1508500" y="3798118"/>
                </a:cubicBezTo>
                <a:cubicBezTo>
                  <a:pt x="1472171" y="3785116"/>
                  <a:pt x="1217109" y="3706342"/>
                  <a:pt x="1061089" y="3697546"/>
                </a:cubicBezTo>
                <a:cubicBezTo>
                  <a:pt x="1019790" y="3695252"/>
                  <a:pt x="974667" y="3696017"/>
                  <a:pt x="939102" y="3648216"/>
                </a:cubicBezTo>
                <a:cubicBezTo>
                  <a:pt x="1048088" y="3649746"/>
                  <a:pt x="1141776" y="3649746"/>
                  <a:pt x="1243495" y="3624890"/>
                </a:cubicBezTo>
                <a:cubicBezTo>
                  <a:pt x="1189194" y="3590473"/>
                  <a:pt x="1126862" y="3619919"/>
                  <a:pt x="1083651" y="3595827"/>
                </a:cubicBezTo>
                <a:cubicBezTo>
                  <a:pt x="1043116" y="3573648"/>
                  <a:pt x="1007935" y="3570589"/>
                  <a:pt x="966636" y="3605770"/>
                </a:cubicBezTo>
                <a:cubicBezTo>
                  <a:pt x="945221" y="3624125"/>
                  <a:pt x="907363" y="3620683"/>
                  <a:pt x="885566" y="3609976"/>
                </a:cubicBezTo>
                <a:cubicBezTo>
                  <a:pt x="768933" y="3552233"/>
                  <a:pt x="771610" y="3552998"/>
                  <a:pt x="641976" y="3567912"/>
                </a:cubicBezTo>
                <a:cubicBezTo>
                  <a:pt x="559377" y="3577089"/>
                  <a:pt x="475248" y="3593533"/>
                  <a:pt x="399533" y="3583590"/>
                </a:cubicBezTo>
                <a:cubicBezTo>
                  <a:pt x="389973" y="3561793"/>
                  <a:pt x="398385" y="3551851"/>
                  <a:pt x="409093" y="3548792"/>
                </a:cubicBezTo>
                <a:cubicBezTo>
                  <a:pt x="583468" y="3501374"/>
                  <a:pt x="615972" y="3447073"/>
                  <a:pt x="792642" y="3417628"/>
                </a:cubicBezTo>
                <a:cubicBezTo>
                  <a:pt x="805644" y="3384359"/>
                  <a:pt x="741400" y="3378622"/>
                  <a:pt x="771610" y="3345736"/>
                </a:cubicBezTo>
                <a:cubicBezTo>
                  <a:pt x="826676" y="3320115"/>
                  <a:pt x="891302" y="3350325"/>
                  <a:pt x="945986" y="3317056"/>
                </a:cubicBezTo>
                <a:cubicBezTo>
                  <a:pt x="936426" y="3293347"/>
                  <a:pt x="890537" y="3310555"/>
                  <a:pt x="892449" y="3285316"/>
                </a:cubicBezTo>
                <a:cubicBezTo>
                  <a:pt x="894744" y="3256254"/>
                  <a:pt x="926866" y="3260843"/>
                  <a:pt x="949045" y="3262755"/>
                </a:cubicBezTo>
                <a:cubicBezTo>
                  <a:pt x="1056500" y="3272697"/>
                  <a:pt x="1149806" y="3218396"/>
                  <a:pt x="1252673" y="3200041"/>
                </a:cubicBezTo>
                <a:cubicBezTo>
                  <a:pt x="1142923" y="3154152"/>
                  <a:pt x="503164" y="3190863"/>
                  <a:pt x="388825" y="3176714"/>
                </a:cubicBezTo>
                <a:cubicBezTo>
                  <a:pt x="269133" y="3162183"/>
                  <a:pt x="78697" y="3123560"/>
                  <a:pt x="127644" y="3111323"/>
                </a:cubicBezTo>
                <a:cubicBezTo>
                  <a:pt x="183093" y="3097175"/>
                  <a:pt x="380795" y="2929300"/>
                  <a:pt x="437008" y="2921652"/>
                </a:cubicBezTo>
                <a:cubicBezTo>
                  <a:pt x="502399" y="2912857"/>
                  <a:pt x="515401" y="2901002"/>
                  <a:pt x="601441" y="2840965"/>
                </a:cubicBezTo>
                <a:cubicBezTo>
                  <a:pt x="658037" y="2801577"/>
                  <a:pt x="422477" y="2887235"/>
                  <a:pt x="330700" y="2859320"/>
                </a:cubicBezTo>
                <a:cubicBezTo>
                  <a:pt x="297049" y="2848995"/>
                  <a:pt x="534521" y="2740010"/>
                  <a:pt x="534521" y="2720126"/>
                </a:cubicBezTo>
                <a:cubicBezTo>
                  <a:pt x="534521" y="2699093"/>
                  <a:pt x="513106" y="2694505"/>
                  <a:pt x="492839" y="2694505"/>
                </a:cubicBezTo>
                <a:cubicBezTo>
                  <a:pt x="447715" y="2694505"/>
                  <a:pt x="461482" y="2676149"/>
                  <a:pt x="416358" y="2677297"/>
                </a:cubicBezTo>
                <a:cubicBezTo>
                  <a:pt x="548670" y="2624143"/>
                  <a:pt x="630504" y="2638292"/>
                  <a:pt x="761285" y="2589726"/>
                </a:cubicBezTo>
                <a:cubicBezTo>
                  <a:pt x="825147" y="2566017"/>
                  <a:pt x="599147" y="2487242"/>
                  <a:pt x="664920" y="2466593"/>
                </a:cubicBezTo>
                <a:cubicBezTo>
                  <a:pt x="689776" y="2458562"/>
                  <a:pt x="723045" y="2466975"/>
                  <a:pt x="740253" y="2438677"/>
                </a:cubicBezTo>
                <a:cubicBezTo>
                  <a:pt x="713103" y="2416116"/>
                  <a:pt x="677157" y="2426058"/>
                  <a:pt x="650006" y="2435236"/>
                </a:cubicBezTo>
                <a:cubicBezTo>
                  <a:pt x="580791" y="2458945"/>
                  <a:pt x="585763" y="2453209"/>
                  <a:pt x="578879" y="2435618"/>
                </a:cubicBezTo>
                <a:cubicBezTo>
                  <a:pt x="556318" y="2375581"/>
                  <a:pt x="500487" y="2394701"/>
                  <a:pt x="451157" y="2404644"/>
                </a:cubicBezTo>
                <a:cubicBezTo>
                  <a:pt x="302020" y="2434471"/>
                  <a:pt x="150971" y="2426058"/>
                  <a:pt x="2216" y="2456650"/>
                </a:cubicBezTo>
                <a:cubicBezTo>
                  <a:pt x="-13844" y="2460092"/>
                  <a:pt x="61489" y="2391642"/>
                  <a:pt x="97052" y="2383611"/>
                </a:cubicBezTo>
                <a:cubicBezTo>
                  <a:pt x="135675" y="2375199"/>
                  <a:pt x="183093" y="2381317"/>
                  <a:pt x="210626" y="2341930"/>
                </a:cubicBezTo>
                <a:cubicBezTo>
                  <a:pt x="161678" y="2331987"/>
                  <a:pt x="105848" y="2351107"/>
                  <a:pt x="57282" y="2319750"/>
                </a:cubicBezTo>
                <a:cubicBezTo>
                  <a:pt x="165120" y="2276539"/>
                  <a:pt x="272575" y="2278068"/>
                  <a:pt x="365499" y="2250153"/>
                </a:cubicBezTo>
                <a:cubicBezTo>
                  <a:pt x="373912" y="2198529"/>
                  <a:pt x="312727" y="2217266"/>
                  <a:pt x="290548" y="2187821"/>
                </a:cubicBezTo>
                <a:cubicBezTo>
                  <a:pt x="990345" y="2137344"/>
                  <a:pt x="599529" y="1988207"/>
                  <a:pt x="482896" y="1906755"/>
                </a:cubicBezTo>
                <a:cubicBezTo>
                  <a:pt x="443891" y="1879605"/>
                  <a:pt x="853827" y="1750735"/>
                  <a:pt x="867211" y="1747294"/>
                </a:cubicBezTo>
                <a:cubicBezTo>
                  <a:pt x="901245" y="1739263"/>
                  <a:pt x="1036233" y="1744999"/>
                  <a:pt x="1063766" y="1734674"/>
                </a:cubicBezTo>
                <a:cubicBezTo>
                  <a:pt x="1098947" y="1721673"/>
                  <a:pt x="982696" y="1699111"/>
                  <a:pt x="1008701" y="1683432"/>
                </a:cubicBezTo>
                <a:cubicBezTo>
                  <a:pt x="1191107" y="1572918"/>
                  <a:pt x="1204107" y="1406573"/>
                  <a:pt x="1152865" y="1394719"/>
                </a:cubicBezTo>
                <a:cubicBezTo>
                  <a:pt x="1099712" y="1382482"/>
                  <a:pt x="1047706" y="1392042"/>
                  <a:pt x="998376" y="1411927"/>
                </a:cubicBezTo>
                <a:cubicBezTo>
                  <a:pt x="918070" y="1444431"/>
                  <a:pt x="362057" y="1398160"/>
                  <a:pt x="206419" y="1424164"/>
                </a:cubicBezTo>
                <a:cubicBezTo>
                  <a:pt x="182710" y="1427988"/>
                  <a:pt x="150589" y="1445196"/>
                  <a:pt x="128027" y="1413074"/>
                </a:cubicBezTo>
                <a:cubicBezTo>
                  <a:pt x="288254" y="1309060"/>
                  <a:pt x="493986" y="1338888"/>
                  <a:pt x="672950" y="1268143"/>
                </a:cubicBezTo>
                <a:cubicBezTo>
                  <a:pt x="602588" y="1219578"/>
                  <a:pt x="531079" y="1221873"/>
                  <a:pt x="457658" y="1229138"/>
                </a:cubicBezTo>
                <a:cubicBezTo>
                  <a:pt x="438538" y="1231050"/>
                  <a:pt x="412534" y="1233727"/>
                  <a:pt x="407945" y="1213459"/>
                </a:cubicBezTo>
                <a:cubicBezTo>
                  <a:pt x="402209" y="1187838"/>
                  <a:pt x="433184" y="1183250"/>
                  <a:pt x="453451" y="1172924"/>
                </a:cubicBezTo>
                <a:cubicBezTo>
                  <a:pt x="484426" y="1156863"/>
                  <a:pt x="530314" y="1175984"/>
                  <a:pt x="568172" y="1132007"/>
                </a:cubicBezTo>
                <a:cubicBezTo>
                  <a:pt x="453451" y="1142333"/>
                  <a:pt x="356704" y="1160305"/>
                  <a:pt x="255367" y="1190898"/>
                </a:cubicBezTo>
                <a:cubicBezTo>
                  <a:pt x="264162" y="1163747"/>
                  <a:pt x="294754" y="1151128"/>
                  <a:pt x="277546" y="1128567"/>
                </a:cubicBezTo>
                <a:cubicBezTo>
                  <a:pt x="264545" y="1111740"/>
                  <a:pt x="227452" y="1103709"/>
                  <a:pt x="246572" y="1072353"/>
                </a:cubicBezTo>
                <a:cubicBezTo>
                  <a:pt x="300490" y="1039083"/>
                  <a:pt x="376971" y="1047879"/>
                  <a:pt x="422859" y="1000078"/>
                </a:cubicBezTo>
                <a:cubicBezTo>
                  <a:pt x="487868" y="932012"/>
                  <a:pt x="588822" y="908684"/>
                  <a:pt x="668362" y="858972"/>
                </a:cubicBezTo>
                <a:cubicBezTo>
                  <a:pt x="694747" y="842911"/>
                  <a:pt x="867976" y="786699"/>
                  <a:pt x="914629" y="768725"/>
                </a:cubicBezTo>
                <a:cubicBezTo>
                  <a:pt x="979637" y="743486"/>
                  <a:pt x="1053823" y="734691"/>
                  <a:pt x="1117684" y="688420"/>
                </a:cubicBezTo>
                <a:cubicBezTo>
                  <a:pt x="1054970" y="678860"/>
                  <a:pt x="1004112" y="722072"/>
                  <a:pt x="928778" y="701040"/>
                </a:cubicBezTo>
                <a:cubicBezTo>
                  <a:pt x="1048088" y="656299"/>
                  <a:pt x="1157454" y="636031"/>
                  <a:pt x="1243877" y="574464"/>
                </a:cubicBezTo>
                <a:cubicBezTo>
                  <a:pt x="1254585" y="566816"/>
                  <a:pt x="1275617" y="569111"/>
                  <a:pt x="1291678" y="566434"/>
                </a:cubicBezTo>
                <a:cubicBezTo>
                  <a:pt x="1460699" y="539283"/>
                  <a:pt x="1630486" y="516339"/>
                  <a:pt x="1797596" y="476952"/>
                </a:cubicBezTo>
                <a:cubicBezTo>
                  <a:pt x="1835454" y="467774"/>
                  <a:pt x="1902374" y="465480"/>
                  <a:pt x="1895491" y="432593"/>
                </a:cubicBezTo>
                <a:cubicBezTo>
                  <a:pt x="1885166" y="383263"/>
                  <a:pt x="1822835" y="418444"/>
                  <a:pt x="1782682" y="423033"/>
                </a:cubicBezTo>
                <a:cubicBezTo>
                  <a:pt x="1658019" y="437947"/>
                  <a:pt x="1533356" y="463950"/>
                  <a:pt x="1406781" y="449419"/>
                </a:cubicBezTo>
                <a:cubicBezTo>
                  <a:pt x="1492056" y="431064"/>
                  <a:pt x="1576950" y="412326"/>
                  <a:pt x="1662226" y="393970"/>
                </a:cubicBezTo>
                <a:cubicBezTo>
                  <a:pt x="1564330" y="400471"/>
                  <a:pt x="1479055" y="357642"/>
                  <a:pt x="1383837" y="376762"/>
                </a:cubicBezTo>
                <a:cubicBezTo>
                  <a:pt x="1353244" y="382881"/>
                  <a:pt x="1321123" y="363378"/>
                  <a:pt x="1318063" y="333168"/>
                </a:cubicBezTo>
                <a:cubicBezTo>
                  <a:pt x="1314622" y="309077"/>
                  <a:pt x="1343302" y="298370"/>
                  <a:pt x="1365099" y="290722"/>
                </a:cubicBezTo>
                <a:cubicBezTo>
                  <a:pt x="1420930" y="271219"/>
                  <a:pt x="1465288" y="213477"/>
                  <a:pt x="1536798" y="244069"/>
                </a:cubicBezTo>
                <a:cubicBezTo>
                  <a:pt x="1581921" y="195886"/>
                  <a:pt x="1653813" y="188238"/>
                  <a:pt x="1711938" y="175619"/>
                </a:cubicBezTo>
                <a:cubicBezTo>
                  <a:pt x="1897403" y="135849"/>
                  <a:pt x="2085546" y="104874"/>
                  <a:pt x="2273687" y="78488"/>
                </a:cubicBezTo>
                <a:cubicBezTo>
                  <a:pt x="2397204" y="61280"/>
                  <a:pt x="2524544" y="68546"/>
                  <a:pt x="2646913" y="46749"/>
                </a:cubicBezTo>
                <a:cubicBezTo>
                  <a:pt x="2886297" y="4302"/>
                  <a:pt x="3124151" y="5450"/>
                  <a:pt x="3362388" y="861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8EE405-3255-88D5-5B6A-684B0FA0E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5427"/>
            <a:ext cx="3733800" cy="4024310"/>
          </a:xfrm>
        </p:spPr>
        <p:txBody>
          <a:bodyPr>
            <a:normAutofit/>
          </a:bodyPr>
          <a:lstStyle/>
          <a:p>
            <a:r>
              <a:rPr lang="de-DE" sz="4000" b="1" dirty="0">
                <a:latin typeface="Helvetica" pitchFamily="2" charset="0"/>
              </a:rPr>
              <a:t>Türk </a:t>
            </a:r>
            <a:r>
              <a:rPr lang="de-DE" sz="4000" b="1" dirty="0" err="1">
                <a:latin typeface="Helvetica" pitchFamily="2" charset="0"/>
              </a:rPr>
              <a:t>Firmaları</a:t>
            </a:r>
            <a:r>
              <a:rPr lang="de-DE" sz="4000" b="1" dirty="0">
                <a:latin typeface="Helvetica" pitchFamily="2" charset="0"/>
              </a:rPr>
              <a:t> </a:t>
            </a:r>
            <a:r>
              <a:rPr lang="de-DE" sz="4000" b="1" dirty="0" err="1">
                <a:latin typeface="Helvetica" pitchFamily="2" charset="0"/>
              </a:rPr>
              <a:t>İçin</a:t>
            </a:r>
            <a:r>
              <a:rPr lang="de-DE" sz="4000" b="1" dirty="0">
                <a:latin typeface="Helvetica" pitchFamily="2" charset="0"/>
              </a:rPr>
              <a:t> </a:t>
            </a:r>
            <a:r>
              <a:rPr lang="de-DE" sz="4000" b="1" dirty="0" err="1">
                <a:latin typeface="Helvetica" pitchFamily="2" charset="0"/>
              </a:rPr>
              <a:t>Stratejik</a:t>
            </a:r>
            <a:r>
              <a:rPr lang="de-DE" sz="4000" b="1" dirty="0">
                <a:latin typeface="Helvetica" pitchFamily="2" charset="0"/>
              </a:rPr>
              <a:t> </a:t>
            </a:r>
            <a:r>
              <a:rPr lang="de-DE" sz="4000" b="1" dirty="0" err="1">
                <a:latin typeface="Helvetica" pitchFamily="2" charset="0"/>
              </a:rPr>
              <a:t>Fırsatlar</a:t>
            </a:r>
            <a:endParaRPr lang="de-DE" sz="4000" b="1" dirty="0"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7D80A5-A55F-5544-6ED9-7CF36B953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C90B67-862F-4ECB-AEC6-87A6A335841C}" type="slidenum"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Aft>
                  <a:spcPts val="600"/>
                </a:spcAft>
              </a:pPr>
              <a:t>11</a:t>
            </a:fld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023DD68A-7306-142B-C0D8-09DB90B76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Inhaltsplatzhalter 2">
            <a:extLst>
              <a:ext uri="{FF2B5EF4-FFF2-40B4-BE49-F238E27FC236}">
                <a16:creationId xmlns:a16="http://schemas.microsoft.com/office/drawing/2014/main" id="{8E328986-18B2-AFE0-D348-469F1ADA4B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093442"/>
              </p:ext>
            </p:extLst>
          </p:nvPr>
        </p:nvGraphicFramePr>
        <p:xfrm>
          <a:off x="4702547" y="609600"/>
          <a:ext cx="6651253" cy="5567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1161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126B01-4DF0-1DA1-BB56-3173CDD3A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8B0C8C-DD93-A74D-88DD-44D494F25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Avrupa’da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E-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Ticaretin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Geleceği</a:t>
            </a:r>
            <a:endParaRPr lang="de-DE" b="1" dirty="0">
              <a:solidFill>
                <a:srgbClr val="FFFFFF"/>
              </a:solidFill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338AEF-C687-D489-27E4-FCE292FB7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noProof="0">
                <a:latin typeface="Helvetica" pitchFamily="2" charset="0"/>
              </a:rPr>
              <a:t>AB’de e-ticaretin geleceği: dijital, şeffaf ve sürdürülebilir.</a:t>
            </a:r>
          </a:p>
          <a:p>
            <a:r>
              <a:rPr lang="tr-TR" noProof="0" dirty="0">
                <a:latin typeface="Helvetica" pitchFamily="2" charset="0"/>
              </a:rPr>
              <a:t>Yasal uyum ve yeşil dönüşüm Türk markaları için fırsattır.</a:t>
            </a:r>
          </a:p>
          <a:p>
            <a:r>
              <a:rPr lang="tr-TR" noProof="0" dirty="0">
                <a:latin typeface="Helvetica" pitchFamily="2" charset="0"/>
              </a:rPr>
              <a:t>Geleceğin ticareti güven, şeffaflık ve sürdürülebilirlik üzerine kuruludur.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AB5C4D9-97F8-491C-6776-B4BCABF0B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C90B67-862F-4ECB-AEC6-87A6A335841C}" type="slidenum"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Aft>
                  <a:spcPts val="600"/>
                </a:spcAft>
              </a:pPr>
              <a:t>12</a:t>
            </a:fld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F384E759-8AD3-9EEE-D6C9-E9AE09D8C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641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9C4D7E-0A94-4D65-8857-2C58B112B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10" y="1598246"/>
            <a:ext cx="4626709" cy="5122985"/>
          </a:xfrm>
        </p:spPr>
        <p:txBody>
          <a:bodyPr anchor="t">
            <a:normAutofit/>
          </a:bodyPr>
          <a:lstStyle/>
          <a:p>
            <a:r>
              <a:rPr lang="de-TR" sz="8000" dirty="0">
                <a:solidFill>
                  <a:srgbClr val="FFFFFF"/>
                </a:solidFill>
                <a:latin typeface="Helvetica" pitchFamily="2" charset="0"/>
              </a:rPr>
              <a:t>Thank you!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3F417F-7C41-06A0-1278-37AF0E476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2993" y="1590840"/>
            <a:ext cx="6156087" cy="5095221"/>
          </a:xfrm>
        </p:spPr>
        <p:txBody>
          <a:bodyPr>
            <a:normAutofit/>
          </a:bodyPr>
          <a:lstStyle/>
          <a:p>
            <a:pPr algn="l"/>
            <a:r>
              <a:rPr lang="de-DE" b="1" dirty="0">
                <a:solidFill>
                  <a:schemeClr val="bg1"/>
                </a:solidFill>
                <a:latin typeface="Helvetica" pitchFamily="2" charset="0"/>
              </a:rPr>
              <a:t>Contact:</a:t>
            </a:r>
          </a:p>
          <a:p>
            <a:pPr algn="l"/>
            <a:endParaRPr lang="de-DE" b="1" dirty="0">
              <a:solidFill>
                <a:schemeClr val="bg1"/>
              </a:solidFill>
              <a:latin typeface="Helvetica" pitchFamily="2" charset="0"/>
            </a:endParaRPr>
          </a:p>
          <a:p>
            <a:pPr algn="l"/>
            <a:r>
              <a:rPr lang="de-DE" b="1" dirty="0" err="1">
                <a:solidFill>
                  <a:schemeClr val="bg1"/>
                </a:solidFill>
                <a:latin typeface="Helvetica" pitchFamily="2" charset="0"/>
              </a:rPr>
              <a:t>E-mail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</a:rPr>
              <a:t>: 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pauline.seyfert@adleragroup.com</a:t>
            </a:r>
            <a:endParaRPr lang="de-DE" dirty="0">
              <a:solidFill>
                <a:schemeClr val="bg1"/>
              </a:solidFill>
              <a:latin typeface="Helvetica" pitchFamily="2" charset="0"/>
            </a:endParaRPr>
          </a:p>
          <a:p>
            <a:pPr algn="l"/>
            <a:r>
              <a:rPr lang="de-DE" b="1" dirty="0">
                <a:solidFill>
                  <a:schemeClr val="bg1"/>
                </a:solidFill>
                <a:latin typeface="Helvetica" pitchFamily="2" charset="0"/>
              </a:rPr>
              <a:t>Phone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</a:rPr>
              <a:t>: +90 544 717 8978 </a:t>
            </a:r>
          </a:p>
          <a:p>
            <a:pPr algn="l"/>
            <a:r>
              <a:rPr lang="de-DE" b="1" dirty="0">
                <a:solidFill>
                  <a:schemeClr val="bg1"/>
                </a:solidFill>
                <a:latin typeface="Helvetica" pitchFamily="2" charset="0"/>
              </a:rPr>
              <a:t>Web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</a:rPr>
              <a:t>: 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www.adleragroup.com</a:t>
            </a:r>
            <a:r>
              <a:rPr lang="de-DE" dirty="0">
                <a:solidFill>
                  <a:schemeClr val="bg1"/>
                </a:solidFill>
                <a:latin typeface="Helvetica" pitchFamily="2" charset="0"/>
              </a:rPr>
              <a:t> </a:t>
            </a:r>
          </a:p>
          <a:p>
            <a:pPr algn="l"/>
            <a:endParaRPr lang="de-TR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699946-7F91-0DCC-0B90-6CA7D9F4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24937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0EE3162-D279-E54D-9521-B34DF42C2A4E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13</a:t>
            </a:fld>
            <a:endParaRPr lang="de-DE">
              <a:solidFill>
                <a:srgbClr val="FFFFFF"/>
              </a:solidFill>
            </a:endParaRPr>
          </a:p>
        </p:txBody>
      </p:sp>
      <p:cxnSp>
        <p:nvCxnSpPr>
          <p:cNvPr id="20" name="Straight Connector 10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34A1538E-9886-8C66-CDD7-4FC09779B6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587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941C2B5-F6E0-3984-F208-AAF173997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5" y="1112969"/>
            <a:ext cx="4233091" cy="4166010"/>
          </a:xfrm>
        </p:spPr>
        <p:txBody>
          <a:bodyPr>
            <a:normAutofit/>
          </a:bodyPr>
          <a:lstStyle/>
          <a:p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Küresel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Perspektif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: </a:t>
            </a:r>
            <a:b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</a:br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Neden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Sürdürülebilirlik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Artık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4100" b="1" dirty="0" err="1">
                <a:solidFill>
                  <a:srgbClr val="FFFFFF"/>
                </a:solidFill>
                <a:latin typeface="Helvetica" pitchFamily="2" charset="0"/>
              </a:rPr>
              <a:t>Kaçınılmaz</a:t>
            </a:r>
            <a:r>
              <a:rPr lang="de-DE" sz="4100" b="1" dirty="0">
                <a:solidFill>
                  <a:srgbClr val="FFFFFF"/>
                </a:solidFill>
                <a:latin typeface="Helvetica" pitchFamily="2" charset="0"/>
              </a:rPr>
              <a:t>?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5329EA-F05D-6F8C-499F-7F71C8EB8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92596"/>
            <a:ext cx="5257799" cy="4889350"/>
          </a:xfrm>
        </p:spPr>
        <p:txBody>
          <a:bodyPr anchor="t">
            <a:normAutofit/>
          </a:bodyPr>
          <a:lstStyle/>
          <a:p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Sürdürülebilirlik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artık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çevresel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bir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kavram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değil</a:t>
            </a:r>
            <a:r>
              <a:rPr lang="de-DE" sz="2400" dirty="0">
                <a:latin typeface="Helvetica" pitchFamily="2" charset="0"/>
              </a:rPr>
              <a:t>, </a:t>
            </a:r>
            <a:r>
              <a:rPr lang="de-DE" sz="2400" dirty="0" err="1">
                <a:latin typeface="Helvetica" pitchFamily="2" charset="0"/>
              </a:rPr>
              <a:t>ticaretin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stratejik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gerekliliğidir</a:t>
            </a:r>
            <a:r>
              <a:rPr lang="de-DE" sz="2400" dirty="0">
                <a:latin typeface="Helvetica" pitchFamily="2" charset="0"/>
              </a:rPr>
              <a:t>.</a:t>
            </a:r>
          </a:p>
          <a:p>
            <a:r>
              <a:rPr lang="de-DE" sz="2400" dirty="0">
                <a:latin typeface="Helvetica" pitchFamily="2" charset="0"/>
              </a:rPr>
              <a:t>ABD, </a:t>
            </a:r>
            <a:r>
              <a:rPr lang="de-DE" sz="2400" dirty="0" err="1">
                <a:latin typeface="Helvetica" pitchFamily="2" charset="0"/>
              </a:rPr>
              <a:t>Birleşik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Krallık</a:t>
            </a:r>
            <a:r>
              <a:rPr lang="de-DE" sz="2400" dirty="0">
                <a:latin typeface="Helvetica" pitchFamily="2" charset="0"/>
              </a:rPr>
              <a:t>, </a:t>
            </a:r>
            <a:r>
              <a:rPr lang="de-DE" sz="2400" dirty="0" err="1">
                <a:latin typeface="Helvetica" pitchFamily="2" charset="0"/>
              </a:rPr>
              <a:t>Çin</a:t>
            </a:r>
            <a:r>
              <a:rPr lang="de-DE" sz="2400" dirty="0">
                <a:latin typeface="Helvetica" pitchFamily="2" charset="0"/>
              </a:rPr>
              <a:t>, </a:t>
            </a:r>
            <a:r>
              <a:rPr lang="de-DE" sz="2400" dirty="0" err="1">
                <a:latin typeface="Helvetica" pitchFamily="2" charset="0"/>
              </a:rPr>
              <a:t>Japonya</a:t>
            </a:r>
            <a:r>
              <a:rPr lang="de-DE" sz="2400" dirty="0">
                <a:latin typeface="Helvetica" pitchFamily="2" charset="0"/>
              </a:rPr>
              <a:t>, Güney Kore, Afrika </a:t>
            </a:r>
            <a:r>
              <a:rPr lang="de-DE" sz="2400" dirty="0" err="1">
                <a:latin typeface="Helvetica" pitchFamily="2" charset="0"/>
              </a:rPr>
              <a:t>ve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Latin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Amerika’da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yeşil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dönüşüm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yasalarla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destekleniyor</a:t>
            </a:r>
            <a:r>
              <a:rPr lang="de-DE" sz="2400" dirty="0">
                <a:latin typeface="Helvetica" pitchFamily="2" charset="0"/>
              </a:rPr>
              <a:t>.</a:t>
            </a:r>
          </a:p>
          <a:p>
            <a:r>
              <a:rPr lang="de-DE" sz="2400" dirty="0" err="1">
                <a:latin typeface="Helvetica" pitchFamily="2" charset="0"/>
              </a:rPr>
              <a:t>Markaların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üretim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süreçleri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ve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çevresel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etkileri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küresel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rekabet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gücünü</a:t>
            </a:r>
            <a:r>
              <a:rPr lang="de-DE" sz="2400" dirty="0">
                <a:latin typeface="Helvetica" pitchFamily="2" charset="0"/>
              </a:rPr>
              <a:t> </a:t>
            </a:r>
            <a:r>
              <a:rPr lang="de-DE" sz="2400" dirty="0" err="1">
                <a:latin typeface="Helvetica" pitchFamily="2" charset="0"/>
              </a:rPr>
              <a:t>belirliyor</a:t>
            </a:r>
            <a:r>
              <a:rPr lang="de-DE" sz="2400" dirty="0">
                <a:latin typeface="Helvetica" pitchFamily="2" charset="0"/>
              </a:rPr>
              <a:t>.</a:t>
            </a:r>
          </a:p>
          <a:p>
            <a:pPr marL="0" indent="0">
              <a:buNone/>
            </a:pPr>
            <a:endParaRPr lang="de-DE" sz="2400" dirty="0">
              <a:latin typeface="Helvetica" pitchFamily="2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650B63E-12AD-1FD3-F77B-159B35473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330" y="6356350"/>
            <a:ext cx="84747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0EE3162-D279-E54D-9521-B34DF42C2A4E}" type="slidenum">
              <a:rPr lang="de-DE" smtClean="0"/>
              <a:pPr>
                <a:spcAft>
                  <a:spcPts val="600"/>
                </a:spcAft>
              </a:pPr>
              <a:t>2</a:t>
            </a:fld>
            <a:endParaRPr lang="de-DE"/>
          </a:p>
        </p:txBody>
      </p:sp>
      <p:pic>
        <p:nvPicPr>
          <p:cNvPr id="5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AB0FE0DC-9DD0-16B5-E0DE-1146F793E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872" y="6030409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4799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3A233E-27CB-388A-BEE7-0C31514C8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47" y="1153572"/>
            <a:ext cx="3610787" cy="4461163"/>
          </a:xfrm>
        </p:spPr>
        <p:txBody>
          <a:bodyPr>
            <a:normAutofit/>
          </a:bodyPr>
          <a:lstStyle/>
          <a:p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AB’de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br>
              <a:rPr lang="de-DE" b="1" dirty="0">
                <a:solidFill>
                  <a:srgbClr val="FFFFFF"/>
                </a:solidFill>
                <a:latin typeface="Helvetica" pitchFamily="2" charset="0"/>
              </a:rPr>
            </a:b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E-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Ticaret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ve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Dijital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Pazarın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Gelişimi</a:t>
            </a:r>
            <a:endParaRPr lang="de-DE" b="1" dirty="0">
              <a:solidFill>
                <a:srgbClr val="FFFFFF"/>
              </a:solidFill>
              <a:latin typeface="Helvetica" pitchFamily="2" charset="0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6E0A51BF-B423-5B85-BC8E-77BCBC976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>
                <a:latin typeface="Helvetica" pitchFamily="2" charset="0"/>
              </a:rPr>
              <a:t>AB </a:t>
            </a:r>
            <a:r>
              <a:rPr lang="de-DE" dirty="0" err="1">
                <a:latin typeface="Helvetica" pitchFamily="2" charset="0"/>
              </a:rPr>
              <a:t>pazarı</a:t>
            </a:r>
            <a:r>
              <a:rPr lang="de-DE" dirty="0">
                <a:latin typeface="Helvetica" pitchFamily="2" charset="0"/>
              </a:rPr>
              <a:t>, en </a:t>
            </a:r>
            <a:r>
              <a:rPr lang="de-DE" dirty="0" err="1">
                <a:latin typeface="Helvetica" pitchFamily="2" charset="0"/>
              </a:rPr>
              <a:t>yüksek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yasal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standartlara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sahip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dijital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pazardır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de-DE" dirty="0">
                <a:latin typeface="Helvetica" pitchFamily="2" charset="0"/>
              </a:rPr>
              <a:t>E-</a:t>
            </a:r>
            <a:r>
              <a:rPr lang="de-DE" dirty="0" err="1">
                <a:latin typeface="Helvetica" pitchFamily="2" charset="0"/>
              </a:rPr>
              <a:t>ticaret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sadece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satış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kanalı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değil</a:t>
            </a:r>
            <a:r>
              <a:rPr lang="de-DE" dirty="0">
                <a:latin typeface="Helvetica" pitchFamily="2" charset="0"/>
              </a:rPr>
              <a:t>, </a:t>
            </a:r>
            <a:r>
              <a:rPr lang="de-DE" dirty="0" err="1">
                <a:latin typeface="Helvetica" pitchFamily="2" charset="0"/>
              </a:rPr>
              <a:t>güven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ve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sürdürülebilirlik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göstergesidir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de-DE" dirty="0">
                <a:latin typeface="Helvetica" pitchFamily="2" charset="0"/>
              </a:rPr>
              <a:t>AB: </a:t>
            </a:r>
            <a:r>
              <a:rPr lang="de-DE" dirty="0" err="1">
                <a:latin typeface="Helvetica" pitchFamily="2" charset="0"/>
              </a:rPr>
              <a:t>çevrimiçi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engelleri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kaldırmak</a:t>
            </a:r>
            <a:r>
              <a:rPr lang="de-DE" dirty="0">
                <a:latin typeface="Helvetica" pitchFamily="2" charset="0"/>
              </a:rPr>
              <a:t>, </a:t>
            </a:r>
            <a:r>
              <a:rPr lang="de-DE" dirty="0" err="1">
                <a:latin typeface="Helvetica" pitchFamily="2" charset="0"/>
              </a:rPr>
              <a:t>alışverişi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güvenli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ve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adil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hale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getirmek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istiyor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endParaRPr lang="de-TR" dirty="0">
              <a:latin typeface="Helvetica" pitchFamily="2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6C57DC-64AA-6A16-2B7E-809DEFA88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0EE3162-D279-E54D-9521-B34DF42C2A4E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  <p:pic>
        <p:nvPicPr>
          <p:cNvPr id="11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BA03DB03-1B47-499B-F9FC-4A22C26BB1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872" y="6030409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85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25A53C-9B09-66B5-3919-83026A73B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8856478-0773-DA5F-8892-D3676F1D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CFA3576-36AB-F4DB-590C-3A0FC6EC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594329-7E2C-EB5F-4243-4638D6938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47" y="1153572"/>
            <a:ext cx="3610787" cy="4461163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  <a:latin typeface="Helvetica" pitchFamily="2" charset="0"/>
              </a:rPr>
              <a:t>AB-Türkiye Gümrük Birliği’nin </a:t>
            </a:r>
            <a:br>
              <a:rPr lang="tr-TR" b="1" dirty="0">
                <a:solidFill>
                  <a:schemeClr val="bg1"/>
                </a:solidFill>
                <a:latin typeface="Helvetica" pitchFamily="2" charset="0"/>
              </a:rPr>
            </a:br>
            <a:r>
              <a:rPr lang="tr-TR" b="1" dirty="0">
                <a:solidFill>
                  <a:schemeClr val="bg1"/>
                </a:solidFill>
                <a:latin typeface="Helvetica" pitchFamily="2" charset="0"/>
              </a:rPr>
              <a:t>E-Ticaretteki Rolü</a:t>
            </a:r>
            <a:endParaRPr lang="de-TR" b="1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7F269053-0C5A-A280-B7A6-B80F55355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F6907B1-39D3-66CE-980A-A6E6A148E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dirty="0">
                <a:latin typeface="Helvetica" pitchFamily="2" charset="0"/>
              </a:rPr>
              <a:t>Gümrük Birliği, 1996 yılından bu yana sadece sanayi ürünleri ve belirli işlenmiş tarım </a:t>
            </a:r>
          </a:p>
          <a:p>
            <a:r>
              <a:rPr lang="tr-TR" dirty="0">
                <a:latin typeface="Helvetica" pitchFamily="2" charset="0"/>
              </a:rPr>
              <a:t>AB pazarında satış yaparken diğer AB dışı ülkelerle aynı yasal gerekliliklere tabidir. </a:t>
            </a:r>
          </a:p>
          <a:p>
            <a:r>
              <a:rPr lang="tr-TR" dirty="0">
                <a:latin typeface="Helvetica" pitchFamily="2" charset="0"/>
              </a:rPr>
              <a:t>Buna Dijital Hizmetler Yasası (DSA), veri koruma yükümlülükleri, ambalaj kaydı (EPR) ve sürdürülebilirlik kriterleri de dahildir.</a:t>
            </a:r>
            <a:endParaRPr lang="de-TR" dirty="0">
              <a:latin typeface="Helvetica" pitchFamily="2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B6DEC3-D457-0D93-2BE6-1E26153F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41564" y="6356350"/>
            <a:ext cx="18122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0EE3162-D279-E54D-9521-B34DF42C2A4E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pic>
        <p:nvPicPr>
          <p:cNvPr id="11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B555931E-7043-E751-B32D-BCC210793B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872" y="6030409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3181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3A233E-27CB-388A-BEE7-0C31514C8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549782" cy="4064628"/>
          </a:xfrm>
        </p:spPr>
        <p:txBody>
          <a:bodyPr>
            <a:normAutofit/>
          </a:bodyPr>
          <a:lstStyle/>
          <a:p>
            <a:r>
              <a:rPr lang="de-DE" sz="3600" b="1" dirty="0" err="1">
                <a:solidFill>
                  <a:srgbClr val="FFFFFF"/>
                </a:solidFill>
                <a:latin typeface="Helvetica" pitchFamily="2" charset="0"/>
              </a:rPr>
              <a:t>Güncel</a:t>
            </a:r>
            <a:r>
              <a:rPr lang="de-DE" sz="36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3600" b="1" dirty="0" err="1">
                <a:solidFill>
                  <a:srgbClr val="FFFFFF"/>
                </a:solidFill>
                <a:latin typeface="Helvetica" pitchFamily="2" charset="0"/>
              </a:rPr>
              <a:t>Düzenlemeler</a:t>
            </a:r>
            <a:r>
              <a:rPr lang="de-DE" sz="3600" b="1" dirty="0">
                <a:solidFill>
                  <a:srgbClr val="FFFFFF"/>
                </a:solidFill>
                <a:latin typeface="Helvetica" pitchFamily="2" charset="0"/>
              </a:rPr>
              <a:t>: DSA </a:t>
            </a:r>
            <a:r>
              <a:rPr lang="de-DE" sz="3600" b="1" dirty="0" err="1">
                <a:solidFill>
                  <a:srgbClr val="FFFFFF"/>
                </a:solidFill>
                <a:latin typeface="Helvetica" pitchFamily="2" charset="0"/>
              </a:rPr>
              <a:t>ve</a:t>
            </a:r>
            <a:r>
              <a:rPr lang="de-DE" sz="3600" b="1" dirty="0">
                <a:solidFill>
                  <a:srgbClr val="FFFFFF"/>
                </a:solidFill>
                <a:latin typeface="Helvetica" pitchFamily="2" charset="0"/>
              </a:rPr>
              <a:t> DMA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4860EA5-3A71-A0FB-5105-156ECB0D2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de-DE" dirty="0">
                <a:latin typeface="Helvetica" pitchFamily="2" charset="0"/>
              </a:rPr>
              <a:t>DSA: </a:t>
            </a:r>
            <a:r>
              <a:rPr lang="de-DE" dirty="0" err="1">
                <a:latin typeface="Helvetica" pitchFamily="2" charset="0"/>
              </a:rPr>
              <a:t>Platformlar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için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şeffaflık</a:t>
            </a:r>
            <a:r>
              <a:rPr lang="de-DE" dirty="0">
                <a:latin typeface="Helvetica" pitchFamily="2" charset="0"/>
              </a:rPr>
              <a:t>, </a:t>
            </a:r>
            <a:r>
              <a:rPr lang="de-DE" dirty="0" err="1">
                <a:latin typeface="Helvetica" pitchFamily="2" charset="0"/>
              </a:rPr>
              <a:t>güvenlik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ve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sorumluluk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yükümlülükleri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de-DE" dirty="0">
                <a:latin typeface="Helvetica" pitchFamily="2" charset="0"/>
              </a:rPr>
              <a:t>DMA: </a:t>
            </a:r>
            <a:r>
              <a:rPr lang="de-DE" dirty="0" err="1">
                <a:latin typeface="Helvetica" pitchFamily="2" charset="0"/>
              </a:rPr>
              <a:t>Büyük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platformlar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adil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rekabet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koşullarını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sağlamak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zorundadır</a:t>
            </a:r>
            <a:r>
              <a:rPr lang="de-DE" dirty="0">
                <a:latin typeface="Helvetica" pitchFamily="2" charset="0"/>
              </a:rPr>
              <a:t> (“</a:t>
            </a:r>
            <a:r>
              <a:rPr lang="de-DE" dirty="0" err="1">
                <a:latin typeface="Helvetica" pitchFamily="2" charset="0"/>
              </a:rPr>
              <a:t>gatekeeper</a:t>
            </a:r>
            <a:r>
              <a:rPr lang="de-DE" dirty="0">
                <a:latin typeface="Helvetica" pitchFamily="2" charset="0"/>
              </a:rPr>
              <a:t> power“).</a:t>
            </a:r>
          </a:p>
          <a:p>
            <a:endParaRPr lang="de-TR" dirty="0">
              <a:latin typeface="Helvetica" pitchFamily="2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6C57DC-64AA-6A16-2B7E-809DEFA88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0EE3162-D279-E54D-9521-B34DF42C2A4E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pic>
        <p:nvPicPr>
          <p:cNvPr id="7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92664549-C9F4-9E0D-5040-DD853152D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6955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26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2D3905-6FC0-8E09-C5F1-3B4D71563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7" y="1233241"/>
            <a:ext cx="3787387" cy="4064628"/>
          </a:xfrm>
        </p:spPr>
        <p:txBody>
          <a:bodyPr>
            <a:normAutofit/>
          </a:bodyPr>
          <a:lstStyle/>
          <a:p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Ürün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Güvenliği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ve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İzlenebilirlik</a:t>
            </a:r>
            <a:endParaRPr lang="de-DE" b="1" dirty="0">
              <a:solidFill>
                <a:srgbClr val="FFFFFF"/>
              </a:solidFill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45" name="Freeform: Shape 30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6" name="Freeform: Shape 32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34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99343F0-F22D-99A0-03B7-A7D4931F8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8548" y="1497000"/>
            <a:ext cx="6145127" cy="4889350"/>
          </a:xfrm>
        </p:spPr>
        <p:txBody>
          <a:bodyPr anchor="t">
            <a:normAutofit/>
          </a:bodyPr>
          <a:lstStyle/>
          <a:p>
            <a:r>
              <a:rPr lang="de-DE" dirty="0" err="1">
                <a:latin typeface="Helvetica" pitchFamily="2" charset="0"/>
              </a:rPr>
              <a:t>AB’nin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Genel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Ürün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Güvenliği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Yönetmeliği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çevrim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içi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satıcıları</a:t>
            </a:r>
            <a:r>
              <a:rPr lang="de-DE" dirty="0">
                <a:latin typeface="Helvetica" pitchFamily="2" charset="0"/>
              </a:rPr>
              <a:t> da </a:t>
            </a:r>
            <a:r>
              <a:rPr lang="de-DE" dirty="0" err="1">
                <a:latin typeface="Helvetica" pitchFamily="2" charset="0"/>
              </a:rPr>
              <a:t>kapsar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de-DE" dirty="0" err="1">
                <a:latin typeface="Helvetica" pitchFamily="2" charset="0"/>
              </a:rPr>
              <a:t>Ürünler</a:t>
            </a:r>
            <a:r>
              <a:rPr lang="de-DE" dirty="0">
                <a:latin typeface="Helvetica" pitchFamily="2" charset="0"/>
              </a:rPr>
              <a:t> CE, REACH, RoHS </a:t>
            </a:r>
            <a:r>
              <a:rPr lang="de-DE" dirty="0" err="1">
                <a:latin typeface="Helvetica" pitchFamily="2" charset="0"/>
              </a:rPr>
              <a:t>gibi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uygunluk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belgelerine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sahip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olmalıdır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tr-TR" dirty="0">
                <a:latin typeface="Helvetica" pitchFamily="2" charset="0"/>
              </a:rPr>
              <a:t>Ürün güvenliği sadece satıcının değil; aynı zamanda platformun da sorumluluğundadır. </a:t>
            </a:r>
            <a:endParaRPr lang="de-TR" dirty="0">
              <a:latin typeface="Helvetica" pitchFamily="2" charset="0"/>
            </a:endParaRPr>
          </a:p>
        </p:txBody>
      </p:sp>
      <p:sp>
        <p:nvSpPr>
          <p:cNvPr id="48" name="Freeform: Shape 36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" name="Freeform: Shape 38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0" name="Freeform: Shape 40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72490F48-CCAA-F800-2308-A87016264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BFA97382-B51D-0DE4-A68D-152E7AA35FDD}"/>
              </a:ext>
            </a:extLst>
          </p:cNvPr>
          <p:cNvSpPr/>
          <p:nvPr/>
        </p:nvSpPr>
        <p:spPr>
          <a:xfrm>
            <a:off x="9165265" y="5790046"/>
            <a:ext cx="978195" cy="5663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TR"/>
          </a:p>
        </p:txBody>
      </p:sp>
    </p:spTree>
    <p:extLst>
      <p:ext uri="{BB962C8B-B14F-4D97-AF65-F5344CB8AC3E}">
        <p14:creationId xmlns:p14="http://schemas.microsoft.com/office/powerpoint/2010/main" val="167636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xmlns:p14="http://schemas.microsoft.com/office/powerpoint/2010/main"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307A7-2A9C-4E1D-3352-0F2940977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2C8C511-A01E-910C-AA3F-660A58FEF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Veri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Koruma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ve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Dijital</a:t>
            </a:r>
            <a:r>
              <a:rPr lang="de-DE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b="1" dirty="0" err="1">
                <a:solidFill>
                  <a:srgbClr val="FFFFFF"/>
                </a:solidFill>
                <a:latin typeface="Helvetica" pitchFamily="2" charset="0"/>
              </a:rPr>
              <a:t>Şeffaflık</a:t>
            </a:r>
            <a:endParaRPr lang="de-DE" b="1" dirty="0">
              <a:solidFill>
                <a:srgbClr val="FFFFFF"/>
              </a:solidFill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816E37F-5A53-C5B8-CA49-072E0F18F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e-DE" dirty="0">
                <a:latin typeface="Helvetica" pitchFamily="2" charset="0"/>
              </a:rPr>
              <a:t>GDPR, AB </a:t>
            </a:r>
            <a:r>
              <a:rPr lang="de-DE" dirty="0" err="1">
                <a:latin typeface="Helvetica" pitchFamily="2" charset="0"/>
              </a:rPr>
              <a:t>vatandaşlarına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satış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yapan</a:t>
            </a:r>
            <a:r>
              <a:rPr lang="de-DE" dirty="0">
                <a:latin typeface="Helvetica" pitchFamily="2" charset="0"/>
              </a:rPr>
              <a:t> Türk </a:t>
            </a:r>
            <a:r>
              <a:rPr lang="de-DE" dirty="0" err="1">
                <a:latin typeface="Helvetica" pitchFamily="2" charset="0"/>
              </a:rPr>
              <a:t>firmaları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için</a:t>
            </a:r>
            <a:r>
              <a:rPr lang="de-DE" dirty="0">
                <a:latin typeface="Helvetica" pitchFamily="2" charset="0"/>
              </a:rPr>
              <a:t> de </a:t>
            </a:r>
            <a:r>
              <a:rPr lang="de-DE" dirty="0" err="1">
                <a:latin typeface="Helvetica" pitchFamily="2" charset="0"/>
              </a:rPr>
              <a:t>geçerlidir</a:t>
            </a:r>
            <a:r>
              <a:rPr lang="de-DE" dirty="0">
                <a:latin typeface="Helvetica" pitchFamily="2" charset="0"/>
              </a:rPr>
              <a:t>.</a:t>
            </a:r>
          </a:p>
          <a:p>
            <a:r>
              <a:rPr lang="de-DE" dirty="0" err="1">
                <a:latin typeface="Helvetica" pitchFamily="2" charset="0"/>
              </a:rPr>
              <a:t>Veri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işleme</a:t>
            </a:r>
            <a:r>
              <a:rPr lang="de-DE" dirty="0">
                <a:latin typeface="Helvetica" pitchFamily="2" charset="0"/>
              </a:rPr>
              <a:t>, </a:t>
            </a:r>
            <a:r>
              <a:rPr lang="de-DE" dirty="0" err="1">
                <a:latin typeface="Helvetica" pitchFamily="2" charset="0"/>
              </a:rPr>
              <a:t>gizlilik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politikası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ve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çerez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kullanımı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şeffaf</a:t>
            </a:r>
            <a:r>
              <a:rPr lang="de-DE" dirty="0">
                <a:latin typeface="Helvetica" pitchFamily="2" charset="0"/>
              </a:rPr>
              <a:t> </a:t>
            </a:r>
            <a:r>
              <a:rPr lang="de-DE" dirty="0" err="1">
                <a:latin typeface="Helvetica" pitchFamily="2" charset="0"/>
              </a:rPr>
              <a:t>olmalıdır</a:t>
            </a:r>
            <a:r>
              <a:rPr lang="de-DE" dirty="0">
                <a:latin typeface="Helvetica" pitchFamily="2" charset="0"/>
              </a:rPr>
              <a:t>.</a:t>
            </a:r>
          </a:p>
        </p:txBody>
      </p:sp>
      <p:pic>
        <p:nvPicPr>
          <p:cNvPr id="5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1EA822B4-3663-19AE-D642-3BFF32A8E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296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B17774-7F44-24D3-1004-82A19C23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44BAC4-37BF-B48E-1B40-E8F461A5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698638" cy="4064628"/>
          </a:xfrm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srgbClr val="FFFFFF"/>
                </a:solidFill>
                <a:latin typeface="Helvetica" pitchFamily="2" charset="0"/>
              </a:rPr>
              <a:t>E-</a:t>
            </a:r>
            <a:r>
              <a:rPr lang="de-DE" sz="3600" b="1" dirty="0" err="1">
                <a:solidFill>
                  <a:srgbClr val="FFFFFF"/>
                </a:solidFill>
                <a:latin typeface="Helvetica" pitchFamily="2" charset="0"/>
              </a:rPr>
              <a:t>Ticarette</a:t>
            </a:r>
            <a:r>
              <a:rPr lang="de-DE" sz="3600" b="1" dirty="0">
                <a:solidFill>
                  <a:srgbClr val="FFFFFF"/>
                </a:solidFill>
                <a:latin typeface="Helvetica" pitchFamily="2" charset="0"/>
              </a:rPr>
              <a:t> </a:t>
            </a:r>
            <a:r>
              <a:rPr lang="de-DE" sz="3600" b="1" dirty="0" err="1">
                <a:solidFill>
                  <a:srgbClr val="FFFFFF"/>
                </a:solidFill>
                <a:latin typeface="Helvetica" pitchFamily="2" charset="0"/>
              </a:rPr>
              <a:t>Sürdürülebilirlik</a:t>
            </a:r>
            <a:endParaRPr lang="de-DE" sz="3600" b="1" dirty="0">
              <a:solidFill>
                <a:srgbClr val="FFFFFF"/>
              </a:solidFill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FC5420-5F4D-29AD-8303-5EE317177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319114" cy="3935281"/>
          </a:xfrm>
        </p:spPr>
        <p:txBody>
          <a:bodyPr>
            <a:normAutofit/>
          </a:bodyPr>
          <a:lstStyle/>
          <a:p>
            <a:r>
              <a:rPr lang="tr-TR" noProof="0" dirty="0">
                <a:latin typeface="Helvetica" pitchFamily="2" charset="0"/>
              </a:rPr>
              <a:t>E-ticaret sektörü, küresel karbon salımında önemli paya sahiptir.</a:t>
            </a:r>
          </a:p>
          <a:p>
            <a:r>
              <a:rPr lang="tr-TR" noProof="0" dirty="0">
                <a:latin typeface="Helvetica" pitchFamily="2" charset="0"/>
              </a:rPr>
              <a:t>AB’nin PPWR ve EPR düzenlemeleri ambalaj </a:t>
            </a:r>
            <a:r>
              <a:rPr lang="tr-TR" dirty="0">
                <a:latin typeface="Helvetica" pitchFamily="2" charset="0"/>
              </a:rPr>
              <a:t>ve atık</a:t>
            </a:r>
            <a:r>
              <a:rPr lang="tr-TR" noProof="0" dirty="0">
                <a:latin typeface="Helvetica" pitchFamily="2" charset="0"/>
              </a:rPr>
              <a:t> ve lojistik süreçlerinde </a:t>
            </a:r>
            <a:r>
              <a:rPr lang="de-TR" dirty="0">
                <a:latin typeface="Helvetica" pitchFamily="2" charset="0"/>
              </a:rPr>
              <a:t>sorumluluk getirmektedir </a:t>
            </a:r>
            <a:r>
              <a:rPr lang="tr-TR" dirty="0">
                <a:latin typeface="Helvetica" pitchFamily="2" charset="0"/>
              </a:rPr>
              <a:t>.</a:t>
            </a:r>
          </a:p>
          <a:p>
            <a:r>
              <a:rPr lang="tr-TR" noProof="0" dirty="0">
                <a:latin typeface="Helvetica" pitchFamily="2" charset="0"/>
              </a:rPr>
              <a:t>Türk firmalar: Mesela Almanya’da </a:t>
            </a:r>
            <a:r>
              <a:rPr lang="tr-TR" noProof="0" dirty="0" err="1">
                <a:latin typeface="Helvetica" pitchFamily="2" charset="0"/>
              </a:rPr>
              <a:t>VerpackG</a:t>
            </a:r>
            <a:r>
              <a:rPr lang="tr-TR" noProof="0" dirty="0">
                <a:latin typeface="Helvetica" pitchFamily="2" charset="0"/>
              </a:rPr>
              <a:t> sistemine kayıt yaptırmak zorundadır.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800E5C8-41B1-C123-1C32-6D40FEFF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C90B67-862F-4ECB-AEC6-87A6A335841C}" type="slidenum"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Aft>
                  <a:spcPts val="600"/>
                </a:spcAft>
              </a:pPr>
              <a:t>8</a:t>
            </a:fld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4E5F92F1-1A08-5BE0-1F77-8D4E77330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004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593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6A83BA-3E84-B126-6CF5-5B0CB6AA6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8A8400B-9B8A-BE0F-DF95-8967A52B8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4304886" cy="4166010"/>
          </a:xfrm>
        </p:spPr>
        <p:txBody>
          <a:bodyPr>
            <a:normAutofit/>
          </a:bodyPr>
          <a:lstStyle/>
          <a:p>
            <a:r>
              <a:rPr lang="de-DE" b="1">
                <a:solidFill>
                  <a:srgbClr val="FFFFFF"/>
                </a:solidFill>
                <a:latin typeface="Helvetica" pitchFamily="2" charset="0"/>
              </a:rPr>
              <a:t>ESG: Çevre, Sosyal, Yönetişim</a:t>
            </a:r>
            <a:endParaRPr lang="de-DE" b="1">
              <a:solidFill>
                <a:srgbClr val="FFFFFF"/>
              </a:solidFill>
              <a:latin typeface="Helvetica" pitchFamily="2" charset="0"/>
              <a:cs typeface="Times New Roman" panose="02020603050405020304" pitchFamily="18" charset="0"/>
            </a:endParaRPr>
          </a:p>
        </p:txBody>
      </p:sp>
      <p:sp>
        <p:nvSpPr>
          <p:cNvPr id="22" name="Freeform: Shape 14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6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17A8B5-A27D-81E3-201C-DEE00BC8E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1121" y="1467000"/>
            <a:ext cx="5748670" cy="4889350"/>
          </a:xfrm>
        </p:spPr>
        <p:txBody>
          <a:bodyPr anchor="t">
            <a:normAutofit/>
          </a:bodyPr>
          <a:lstStyle/>
          <a:p>
            <a:r>
              <a:rPr lang="tr-TR" noProof="0" dirty="0">
                <a:latin typeface="Helvetica" pitchFamily="2" charset="0"/>
              </a:rPr>
              <a:t>Çevre: Karbon ayak izi, yenilenebilir enerji, atık azaltımı.</a:t>
            </a:r>
          </a:p>
          <a:p>
            <a:r>
              <a:rPr lang="tr-TR" noProof="0" dirty="0">
                <a:latin typeface="Helvetica" pitchFamily="2" charset="0"/>
              </a:rPr>
              <a:t>Sosyal: Adil iş gücü, veri gizliliği, tüketici güvenliği, </a:t>
            </a:r>
            <a:r>
              <a:rPr lang="de-TR" dirty="0">
                <a:latin typeface="Helvetica" pitchFamily="2" charset="0"/>
              </a:rPr>
              <a:t>tedarik zincirinde insan haklarına </a:t>
            </a:r>
            <a:r>
              <a:rPr lang="tr-TR" dirty="0">
                <a:latin typeface="Helvetica" pitchFamily="2" charset="0"/>
              </a:rPr>
              <a:t>.</a:t>
            </a:r>
          </a:p>
          <a:p>
            <a:r>
              <a:rPr lang="tr-TR" noProof="0" dirty="0">
                <a:latin typeface="Helvetica" pitchFamily="2" charset="0"/>
              </a:rPr>
              <a:t>Yönetişim: Etik yönetim, şeffaflık, veri </a:t>
            </a:r>
            <a:r>
              <a:rPr lang="tr-TR" dirty="0">
                <a:latin typeface="Helvetica" pitchFamily="2" charset="0"/>
              </a:rPr>
              <a:t>güvenliği ve yapay zekâ etiği.</a:t>
            </a:r>
            <a:endParaRPr lang="de-DE" dirty="0">
              <a:latin typeface="Helvetica" pitchFamily="2" charset="0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0A923DA-9719-66BE-4F80-5CE24CF3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330" y="6356350"/>
            <a:ext cx="84747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9C90B67-862F-4ECB-AEC6-87A6A335841C}" type="slidenum"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Aft>
                  <a:spcPts val="600"/>
                </a:spcAft>
              </a:pPr>
              <a:t>9</a:t>
            </a:fld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2" descr="siyah, karanlık içeren bir resim&#10;&#10;Açıklama otomatik olarak oluşturuldu">
            <a:extLst>
              <a:ext uri="{FF2B5EF4-FFF2-40B4-BE49-F238E27FC236}">
                <a16:creationId xmlns:a16="http://schemas.microsoft.com/office/drawing/2014/main" id="{8A6F3EE1-9195-7400-55E4-5C0033731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0166"/>
            <a:ext cx="1685924" cy="842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2781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Macintosh PowerPoint</Application>
  <PresentationFormat>Breitbild</PresentationFormat>
  <Paragraphs>60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Helvetica</vt:lpstr>
      <vt:lpstr>Times New Roman</vt:lpstr>
      <vt:lpstr>Office</vt:lpstr>
      <vt:lpstr>E-IHRACAT ZIRVESI 2025 AB'DE YASAL UYUM VE SÜRDÜRÜLEBİLİR TEDARİK ZİNCİRİ:  RİSKLER VE FIRSATLA</vt:lpstr>
      <vt:lpstr>Küresel Perspektif:  Neden Sürdürülebilirlik Artık Kaçınılmaz?</vt:lpstr>
      <vt:lpstr>AB’de  E-Ticaret ve Dijital Pazarın Gelişimi</vt:lpstr>
      <vt:lpstr>AB-Türkiye Gümrük Birliği’nin  E-Ticaretteki Rolü</vt:lpstr>
      <vt:lpstr>Güncel Düzenlemeler: DSA ve DMA</vt:lpstr>
      <vt:lpstr>Ürün Güvenliği ve İzlenebilirlik</vt:lpstr>
      <vt:lpstr>Veri Koruma ve Dijital Şeffaflık</vt:lpstr>
      <vt:lpstr>E-Ticarette Sürdürülebilirlik</vt:lpstr>
      <vt:lpstr>ESG: Çevre, Sosyal, Yönetişim</vt:lpstr>
      <vt:lpstr>Sürdürülebilirliğin Rekabet Avantajı</vt:lpstr>
      <vt:lpstr>Türk Firmaları İçin Stratejik Fırsatlar</vt:lpstr>
      <vt:lpstr>Avrupa’da E-Ticaretin Geleceği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3-Country Business Lunch</dc:title>
  <dc:creator>Pauline Seyfert</dc:creator>
  <cp:lastModifiedBy>Pauline Seyfert</cp:lastModifiedBy>
  <cp:revision>18</cp:revision>
  <dcterms:created xsi:type="dcterms:W3CDTF">2024-02-25T18:11:36Z</dcterms:created>
  <dcterms:modified xsi:type="dcterms:W3CDTF">2025-11-08T07:14:01Z</dcterms:modified>
</cp:coreProperties>
</file>